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2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4412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4280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4029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3793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517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72375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741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83737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36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1388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28861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53C04-1968-4041-9AF6-791FBA4EC2E3}" type="datetimeFigureOut">
              <a:rPr lang="en-US" smtClean="0"/>
              <a:t>6/3/2015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22A5AD-ECEC-41EB-8294-E0A6276287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439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/>
              <a:t>Advising on Business Continuation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What you need to know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08684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Salary Test- </a:t>
            </a:r>
            <a:r>
              <a:rPr lang="en-US" dirty="0" smtClean="0"/>
              <a:t>Determine salary of key person and amount over which a replacement could be found.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 smtClean="0"/>
              <a:t>“excess salary” then multiplied by number of years to train new executive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3655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-Tax </a:t>
            </a:r>
            <a:r>
              <a:rPr lang="en-US" dirty="0" smtClean="0"/>
              <a:t>Issues with Key Person Insurance</a:t>
            </a:r>
          </a:p>
          <a:p>
            <a:pPr marL="0" indent="0">
              <a:buNone/>
            </a:pPr>
            <a:r>
              <a:rPr lang="en-US" dirty="0" smtClean="0"/>
              <a:t>Premiums not deductible if firm is beneficiary</a:t>
            </a:r>
          </a:p>
          <a:p>
            <a:pPr marL="0" indent="0">
              <a:buNone/>
            </a:pPr>
            <a:r>
              <a:rPr lang="en-US" dirty="0" smtClean="0"/>
              <a:t>Premiums are not taxable to the insured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87837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Buy Sell Agreements</a:t>
            </a:r>
          </a:p>
          <a:p>
            <a:pPr marL="0" indent="0">
              <a:buNone/>
            </a:pPr>
            <a:r>
              <a:rPr lang="en-US" dirty="0" smtClean="0"/>
              <a:t>Contract for the purchase of a co-owner’s interest in a business upon death, disability, retirement or withdrawal from business. </a:t>
            </a:r>
          </a:p>
          <a:p>
            <a:pPr marL="0" indent="0">
              <a:buNone/>
            </a:pPr>
            <a:r>
              <a:rPr lang="en-US" b="1" dirty="0" smtClean="0"/>
              <a:t>Entity purchase</a:t>
            </a:r>
            <a:r>
              <a:rPr lang="en-US" dirty="0" smtClean="0"/>
              <a:t>-The partnership, LLC or corporation purchases insurance on the lives of its owners. Agreement is between the shareholders and the entity and not between shareholders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32339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Cross Purchase Agreement </a:t>
            </a:r>
            <a:r>
              <a:rPr lang="en-US" dirty="0" smtClean="0"/>
              <a:t>Owners agree to obtain insurance on one another to fund the purchase of a deceased’s owner’s interest.  The entity is not involved.</a:t>
            </a:r>
          </a:p>
          <a:p>
            <a:pPr marL="0" indent="0">
              <a:buNone/>
            </a:pPr>
            <a:r>
              <a:rPr lang="en-US" b="1" dirty="0" smtClean="0"/>
              <a:t>Wait and See Buy Sell Agreement</a:t>
            </a:r>
            <a:r>
              <a:rPr lang="en-US" dirty="0" smtClean="0"/>
              <a:t> </a:t>
            </a:r>
            <a:r>
              <a:rPr lang="en-US" dirty="0" smtClean="0"/>
              <a:t>Provides option of stock purchase or cross purchase</a:t>
            </a:r>
          </a:p>
          <a:p>
            <a:pPr marL="0" indent="0">
              <a:buNone/>
            </a:pPr>
            <a:r>
              <a:rPr lang="en-US" b="1" dirty="0"/>
              <a:t> -</a:t>
            </a:r>
            <a:r>
              <a:rPr lang="en-US" dirty="0" smtClean="0"/>
              <a:t>First option to the corporation to redeem all or part of deceased, disable or retired stockholder</a:t>
            </a:r>
          </a:p>
          <a:p>
            <a:pPr marL="0" indent="0"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3184501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-Also should be able to obtain step-up in basis</a:t>
            </a:r>
          </a:p>
          <a:p>
            <a:pPr marL="0" indent="0">
              <a:buNone/>
            </a:pPr>
            <a:r>
              <a:rPr lang="en-US" dirty="0" smtClean="0"/>
              <a:t>“Wait and See” option useful in following instances:</a:t>
            </a:r>
          </a:p>
          <a:p>
            <a:pPr>
              <a:buFontTx/>
              <a:buChar char="-"/>
            </a:pPr>
            <a:r>
              <a:rPr lang="en-US" dirty="0" smtClean="0"/>
              <a:t>Entity lacks adequate surplus for redemptions</a:t>
            </a:r>
          </a:p>
          <a:p>
            <a:pPr>
              <a:buFontTx/>
              <a:buChar char="-"/>
            </a:pPr>
            <a:r>
              <a:rPr lang="en-US" dirty="0" smtClean="0"/>
              <a:t>Law state is unclear on redemptions</a:t>
            </a:r>
          </a:p>
          <a:p>
            <a:pPr>
              <a:buFontTx/>
              <a:buChar char="-"/>
            </a:pPr>
            <a:r>
              <a:rPr lang="en-US" dirty="0" smtClean="0"/>
              <a:t>Creditors may attach policy cash values if it flows to the entity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8649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b="1" dirty="0" smtClean="0"/>
              <a:t>Disability Insurance</a:t>
            </a:r>
          </a:p>
          <a:p>
            <a:pPr marL="0" indent="0">
              <a:buNone/>
            </a:pPr>
            <a:r>
              <a:rPr lang="en-US" dirty="0" smtClean="0"/>
              <a:t>Disability of a key person is more common than death and is less protected against</a:t>
            </a:r>
          </a:p>
          <a:p>
            <a:pPr marL="0" indent="0">
              <a:buNone/>
            </a:pPr>
            <a:r>
              <a:rPr lang="en-US" dirty="0" smtClean="0"/>
              <a:t>Also can be worse from a cost standpoint in that medical expenses are incurred as well as ongoing expenses of the business</a:t>
            </a:r>
          </a:p>
          <a:p>
            <a:pPr marL="0" indent="0">
              <a:buNone/>
            </a:pPr>
            <a:r>
              <a:rPr lang="en-US" dirty="0" smtClean="0"/>
              <a:t>Need to insure against:</a:t>
            </a:r>
          </a:p>
          <a:p>
            <a:pPr marL="0" indent="0">
              <a:buNone/>
            </a:pPr>
            <a:r>
              <a:rPr lang="en-US" dirty="0" smtClean="0"/>
              <a:t>- Expenses of medical care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55505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Business overhead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Income replacement</a:t>
            </a:r>
          </a:p>
          <a:p>
            <a:pPr marL="0" indent="0">
              <a:buNone/>
            </a:pPr>
            <a:r>
              <a:rPr lang="en-US" dirty="0" smtClean="0"/>
              <a:t>Disability payments triggered by injury or sickness that results in complete inability to engage in occupation</a:t>
            </a:r>
          </a:p>
          <a:p>
            <a:pPr marL="0" indent="0">
              <a:buNone/>
            </a:pPr>
            <a:r>
              <a:rPr lang="en-US" dirty="0" smtClean="0"/>
              <a:t>Benefit period typically 2-5 years</a:t>
            </a:r>
          </a:p>
          <a:p>
            <a:pPr marL="0" indent="0">
              <a:buNone/>
            </a:pPr>
            <a:r>
              <a:rPr lang="en-US" dirty="0" smtClean="0"/>
              <a:t>Level of payment is usually 50-60% of earned income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753517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Key Person Disability Insurance</a:t>
            </a:r>
          </a:p>
          <a:p>
            <a:pPr>
              <a:buFontTx/>
              <a:buChar char="-"/>
            </a:pPr>
            <a:r>
              <a:rPr lang="en-US" dirty="0" smtClean="0"/>
              <a:t>Income benefit usually 50% of key person’s salary, 30-90 day elimination period and benefit period of 12-18 months</a:t>
            </a:r>
          </a:p>
          <a:p>
            <a:pPr marL="0" indent="0">
              <a:buNone/>
            </a:pPr>
            <a:r>
              <a:rPr lang="en-US" dirty="0" smtClean="0"/>
              <a:t>Employee Replacement Expense Benefit</a:t>
            </a:r>
          </a:p>
          <a:p>
            <a:pPr>
              <a:buFontTx/>
              <a:buChar char="-"/>
            </a:pPr>
            <a:r>
              <a:rPr lang="en-US" dirty="0" smtClean="0"/>
              <a:t>Replacement employee’s monthly compensation for first three months</a:t>
            </a:r>
          </a:p>
          <a:p>
            <a:pPr>
              <a:buFontTx/>
              <a:buChar char="-"/>
            </a:pPr>
            <a:r>
              <a:rPr lang="en-US" dirty="0" smtClean="0"/>
              <a:t>Search firm fees</a:t>
            </a:r>
          </a:p>
          <a:p>
            <a:pPr marL="0" indent="0">
              <a:buNone/>
            </a:pPr>
            <a:endParaRPr lang="en-US" dirty="0" smtClean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74984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Moving expenses of replacement employee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 key person disability policy is owned by and benefits payable to the business entity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Premium payments are not deductible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- Benefits received generally not taxable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64362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Business Overhead Expense Insurance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Allows disabled professionals, proprietors and partners to pay office expenses such as rent, utilities and employees’ salaries for up to two years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Salary of the insured is not included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Premiums are tax deductible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- Benefits are taxable but offset by business expense deduction for actual overhead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6632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Family Business Succession Plan</a:t>
            </a:r>
          </a:p>
          <a:p>
            <a:r>
              <a:rPr lang="en-US" dirty="0" smtClean="0"/>
              <a:t>Key Person Insurance</a:t>
            </a:r>
          </a:p>
          <a:p>
            <a:r>
              <a:rPr lang="en-US" dirty="0" smtClean="0"/>
              <a:t>Buy Sell Agreements </a:t>
            </a:r>
          </a:p>
          <a:p>
            <a:r>
              <a:rPr lang="en-US" dirty="0" smtClean="0"/>
              <a:t>Disability Insurance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481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b="1" dirty="0" smtClean="0"/>
              <a:t>Succession Plans</a:t>
            </a:r>
          </a:p>
          <a:p>
            <a:pPr marL="0" indent="0">
              <a:buNone/>
            </a:pPr>
            <a:r>
              <a:rPr lang="en-US" dirty="0" smtClean="0"/>
              <a:t>-Identify </a:t>
            </a:r>
            <a:r>
              <a:rPr lang="en-US" dirty="0" smtClean="0"/>
              <a:t>owner’s goals and objectives</a:t>
            </a:r>
          </a:p>
          <a:p>
            <a:pPr marL="0" indent="0">
              <a:buNone/>
            </a:pPr>
            <a:r>
              <a:rPr lang="en-US" dirty="0" smtClean="0"/>
              <a:t>Balance </a:t>
            </a:r>
            <a:r>
              <a:rPr lang="en-US" dirty="0" smtClean="0"/>
              <a:t>against the reality of the situation and </a:t>
            </a:r>
            <a:r>
              <a:rPr lang="en-US" dirty="0" smtClean="0"/>
              <a:t> offer recommendations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-Understand </a:t>
            </a:r>
            <a:r>
              <a:rPr lang="en-US" dirty="0" smtClean="0"/>
              <a:t>financial needs of owners</a:t>
            </a:r>
          </a:p>
          <a:p>
            <a:pPr marL="0" indent="0">
              <a:buNone/>
            </a:pPr>
            <a:r>
              <a:rPr lang="en-US" dirty="0" smtClean="0"/>
              <a:t>Will </a:t>
            </a:r>
            <a:r>
              <a:rPr lang="en-US" dirty="0" smtClean="0"/>
              <a:t>the business support the owner and spouse after transition?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2183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-Developing </a:t>
            </a:r>
            <a:r>
              <a:rPr lang="en-US" dirty="0" smtClean="0"/>
              <a:t>management</a:t>
            </a:r>
          </a:p>
          <a:p>
            <a:pPr marL="0" indent="0">
              <a:buNone/>
            </a:pPr>
            <a:r>
              <a:rPr lang="en-US" dirty="0" smtClean="0"/>
              <a:t>Methods to ensure key employees remain with the business (Employment agreements, deferred comp, change of control agreements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-Transferring </a:t>
            </a:r>
            <a:r>
              <a:rPr lang="en-US" dirty="0" smtClean="0"/>
              <a:t>Ownership</a:t>
            </a:r>
          </a:p>
          <a:p>
            <a:pPr marL="0" indent="0">
              <a:buNone/>
            </a:pPr>
            <a:r>
              <a:rPr lang="en-US" dirty="0" smtClean="0"/>
              <a:t>Balance the needs of active vs. non-active children.  Treat children fairly but maybe not equally</a:t>
            </a:r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endParaRPr lang="en-US" dirty="0"/>
          </a:p>
          <a:p>
            <a:pPr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07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-Minimize </a:t>
            </a:r>
            <a:r>
              <a:rPr lang="en-US" dirty="0" smtClean="0"/>
              <a:t>taxes</a:t>
            </a:r>
          </a:p>
          <a:p>
            <a:pPr marL="0" indent="0">
              <a:buNone/>
            </a:pPr>
            <a:r>
              <a:rPr lang="en-US" dirty="0" smtClean="0"/>
              <a:t>Federal </a:t>
            </a:r>
            <a:r>
              <a:rPr lang="en-US" dirty="0" smtClean="0"/>
              <a:t>tax exemption is 5.43M in 2015</a:t>
            </a:r>
          </a:p>
          <a:p>
            <a:pPr marL="0" indent="0">
              <a:buNone/>
            </a:pPr>
            <a:r>
              <a:rPr lang="en-US" dirty="0" smtClean="0"/>
              <a:t>Still </a:t>
            </a:r>
            <a:r>
              <a:rPr lang="en-US" dirty="0" smtClean="0"/>
              <a:t>may have state death tax issues</a:t>
            </a:r>
          </a:p>
          <a:p>
            <a:pPr marL="0" indent="0">
              <a:buNone/>
            </a:pPr>
            <a:r>
              <a:rPr lang="en-US" dirty="0" smtClean="0"/>
              <a:t>Minimize </a:t>
            </a:r>
            <a:r>
              <a:rPr lang="en-US" dirty="0" smtClean="0"/>
              <a:t>federal taxes by managing basis of </a:t>
            </a:r>
            <a:r>
              <a:rPr lang="en-US" dirty="0" smtClean="0"/>
              <a:t>property</a:t>
            </a:r>
          </a:p>
          <a:p>
            <a:pPr marL="0" indent="0">
              <a:buNone/>
            </a:pPr>
            <a:r>
              <a:rPr lang="en-US" dirty="0" smtClean="0"/>
              <a:t>IRC </a:t>
            </a:r>
            <a:r>
              <a:rPr lang="en-US" dirty="0" smtClean="0"/>
              <a:t>303 and </a:t>
            </a:r>
            <a:r>
              <a:rPr lang="en-US" dirty="0" smtClean="0"/>
              <a:t>6166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Life Insurance can be used to treat heirs equitably, provide estate liquidity and transferring the business</a:t>
            </a:r>
          </a:p>
          <a:p>
            <a:pPr>
              <a:buFontTx/>
              <a:buChar char="-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24804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900" b="1" dirty="0" smtClean="0"/>
              <a:t>Key Person </a:t>
            </a:r>
            <a:r>
              <a:rPr lang="en-US" sz="3900" b="1" dirty="0" smtClean="0"/>
              <a:t>Life Insurance</a:t>
            </a:r>
            <a:endParaRPr lang="en-US" sz="3900" b="1" dirty="0" smtClean="0"/>
          </a:p>
          <a:p>
            <a:pPr marL="0" indent="0">
              <a:buNone/>
            </a:pPr>
            <a:r>
              <a:rPr lang="en-US" dirty="0" smtClean="0"/>
              <a:t>Designed to indemnify a business for the economic loss caused by the death of a key employee</a:t>
            </a:r>
          </a:p>
          <a:p>
            <a:pPr marL="0" indent="0">
              <a:buNone/>
            </a:pPr>
            <a:r>
              <a:rPr lang="en-US" dirty="0" smtClean="0"/>
              <a:t>Can play any number of roles- product developer, sales manager</a:t>
            </a:r>
          </a:p>
          <a:p>
            <a:pPr marL="0" indent="0">
              <a:buNone/>
            </a:pPr>
            <a:r>
              <a:rPr lang="en-US" dirty="0" smtClean="0"/>
              <a:t>Defined by state statute</a:t>
            </a:r>
          </a:p>
          <a:p>
            <a:pPr marL="0" indent="0">
              <a:buNone/>
            </a:pPr>
            <a:r>
              <a:rPr lang="en-US" dirty="0"/>
              <a:t>K</a:t>
            </a:r>
            <a:r>
              <a:rPr lang="en-US" dirty="0" smtClean="0"/>
              <a:t>ey </a:t>
            </a:r>
            <a:r>
              <a:rPr lang="en-US" dirty="0" smtClean="0"/>
              <a:t>person’s death would cause pronounced interruption or termination of business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84473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Death of an executive much more likely than a </a:t>
            </a:r>
            <a:r>
              <a:rPr lang="en-US" dirty="0" smtClean="0"/>
              <a:t>fire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Human </a:t>
            </a:r>
            <a:r>
              <a:rPr lang="en-US" dirty="0" smtClean="0"/>
              <a:t>assets far more valuable than physical </a:t>
            </a:r>
            <a:r>
              <a:rPr lang="en-US" dirty="0" smtClean="0"/>
              <a:t>assets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Key person insurance should be purchased by and payable to the business entity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130216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Idea is to indemnify the business for the cash value of lost services of key employee. Cash to</a:t>
            </a:r>
            <a:r>
              <a:rPr lang="en-US" dirty="0" smtClean="0"/>
              <a:t>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keep the business </a:t>
            </a:r>
            <a:r>
              <a:rPr lang="en-US" dirty="0" smtClean="0"/>
              <a:t>running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assure customers the business will continue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cover the mistakes of the successor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- find, secure and train a successor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59657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-Valuing </a:t>
            </a:r>
            <a:r>
              <a:rPr lang="en-US" dirty="0" smtClean="0"/>
              <a:t>the key executive</a:t>
            </a:r>
          </a:p>
          <a:p>
            <a:pPr marL="0" indent="0">
              <a:buNone/>
            </a:pPr>
            <a:r>
              <a:rPr lang="en-US" b="1" dirty="0" smtClean="0"/>
              <a:t>Human life value- </a:t>
            </a:r>
            <a:r>
              <a:rPr lang="en-US" dirty="0" smtClean="0"/>
              <a:t>Take key person’s life expectancy and average annual earnings along with a discount rate for future earnings. </a:t>
            </a:r>
          </a:p>
          <a:p>
            <a:pPr marL="0" indent="0">
              <a:buNone/>
            </a:pPr>
            <a:r>
              <a:rPr lang="en-US" b="1" dirty="0" smtClean="0"/>
              <a:t>Contribution to earnings theory- </a:t>
            </a:r>
            <a:r>
              <a:rPr lang="en-US" dirty="0" smtClean="0"/>
              <a:t>Book value X a fair return on investment %.  That amount subtracted from five years projected earnings to arrive at management contribution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762</Words>
  <Application>Microsoft Office PowerPoint</Application>
  <PresentationFormat>On-screen Show (4:3)</PresentationFormat>
  <Paragraphs>87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Advising on Business Continuation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Summit Business Media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Advising on Business Continuation</dc:title>
  <dc:creator>rcline</dc:creator>
  <cp:lastModifiedBy>rcline</cp:lastModifiedBy>
  <cp:revision>21</cp:revision>
  <dcterms:created xsi:type="dcterms:W3CDTF">2015-06-02T18:00:12Z</dcterms:created>
  <dcterms:modified xsi:type="dcterms:W3CDTF">2015-06-03T14:19:45Z</dcterms:modified>
</cp:coreProperties>
</file>