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2"/>
    <p:sldId id="279" r:id="rId3"/>
    <p:sldId id="281" r:id="rId4"/>
    <p:sldId id="362" r:id="rId5"/>
    <p:sldId id="359" r:id="rId6"/>
    <p:sldId id="360" r:id="rId7"/>
    <p:sldId id="361" r:id="rId8"/>
    <p:sldId id="347" r:id="rId9"/>
    <p:sldId id="348" r:id="rId10"/>
    <p:sldId id="316" r:id="rId11"/>
    <p:sldId id="350" r:id="rId12"/>
    <p:sldId id="344" r:id="rId13"/>
    <p:sldId id="349" r:id="rId14"/>
    <p:sldId id="353" r:id="rId15"/>
    <p:sldId id="352" r:id="rId16"/>
    <p:sldId id="345" r:id="rId17"/>
    <p:sldId id="351" r:id="rId18"/>
    <p:sldId id="346" r:id="rId19"/>
    <p:sldId id="34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16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776">
          <p15:clr>
            <a:srgbClr val="A4A3A4"/>
          </p15:clr>
        </p15:guide>
        <p15:guide id="5" orient="horz" pos="136">
          <p15:clr>
            <a:srgbClr val="A4A3A4"/>
          </p15:clr>
        </p15:guide>
        <p15:guide id="6" pos="3816">
          <p15:clr>
            <a:srgbClr val="A4A3A4"/>
          </p15:clr>
        </p15:guide>
        <p15:guide id="7" pos="2712">
          <p15:clr>
            <a:srgbClr val="A4A3A4"/>
          </p15:clr>
        </p15:guide>
        <p15:guide id="8" pos="144">
          <p15:clr>
            <a:srgbClr val="A4A3A4"/>
          </p15:clr>
        </p15:guide>
        <p15:guide id="9" pos="1104">
          <p15:clr>
            <a:srgbClr val="A4A3A4"/>
          </p15:clr>
        </p15:guide>
        <p15:guide id="10" pos="360">
          <p15:clr>
            <a:srgbClr val="A4A3A4"/>
          </p15:clr>
        </p15:guide>
        <p15:guide id="11" pos="2466">
          <p15:clr>
            <a:srgbClr val="A4A3A4"/>
          </p15:clr>
        </p15:guide>
        <p15:guide id="12" pos="3672">
          <p15:clr>
            <a:srgbClr val="A4A3A4"/>
          </p15:clr>
        </p15:guide>
        <p15:guide id="13" pos="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bert, Jason" initials="G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618"/>
    <a:srgbClr val="DAAF50"/>
    <a:srgbClr val="1D1D1D"/>
    <a:srgbClr val="C89F45"/>
    <a:srgbClr val="F9F9F9"/>
    <a:srgbClr val="E6E6E6"/>
    <a:srgbClr val="9D9D9D"/>
    <a:srgbClr val="B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78686" autoAdjust="0"/>
  </p:normalViewPr>
  <p:slideViewPr>
    <p:cSldViewPr>
      <p:cViewPr varScale="1">
        <p:scale>
          <a:sx n="95" d="100"/>
          <a:sy n="95" d="100"/>
        </p:scale>
        <p:origin x="-402" y="-96"/>
      </p:cViewPr>
      <p:guideLst>
        <p:guide orient="horz" pos="2160"/>
        <p:guide orient="horz" pos="1216"/>
        <p:guide orient="horz" pos="864"/>
        <p:guide orient="horz" pos="776"/>
        <p:guide orient="horz" pos="136"/>
        <p:guide pos="3816"/>
        <p:guide pos="2712"/>
        <p:guide pos="144"/>
        <p:guide pos="1104"/>
        <p:guide pos="360"/>
        <p:guide pos="2466"/>
        <p:guide pos="3672"/>
        <p:guide pos="944"/>
      </p:guideLst>
    </p:cSldViewPr>
  </p:slideViewPr>
  <p:outlineViewPr>
    <p:cViewPr>
      <p:scale>
        <a:sx n="33" d="100"/>
        <a:sy n="33" d="100"/>
      </p:scale>
      <p:origin x="0" y="25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3152" y="1328"/>
      </p:cViewPr>
      <p:guideLst>
        <p:guide orient="horz" pos="2909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4820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4820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8BECA59-ABBA-334A-8BEF-F6C81111701F}" type="datetime1">
              <a:rPr lang="en-US" smtClean="0"/>
              <a:t>7/6/2015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89"/>
            <a:ext cx="3038475" cy="464820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989"/>
            <a:ext cx="3038475" cy="464820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F07F23F-C64F-4D3F-AE04-861CE1EE4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31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4820"/>
          </a:xfrm>
          <a:prstGeom prst="rect">
            <a:avLst/>
          </a:prstGeom>
        </p:spPr>
        <p:txBody>
          <a:bodyPr vert="horz" lIns="93021" tIns="46510" rIns="93021" bIns="4651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4820"/>
          </a:xfrm>
          <a:prstGeom prst="rect">
            <a:avLst/>
          </a:prstGeom>
        </p:spPr>
        <p:txBody>
          <a:bodyPr vert="horz" lIns="93021" tIns="46510" rIns="93021" bIns="4651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0CA4E21-96DE-EB40-9302-7A92F0589D36}" type="datetime1">
              <a:rPr lang="en-US" smtClean="0"/>
              <a:t>7/6/2015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1" tIns="46510" rIns="93021" bIns="4651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5791"/>
            <a:ext cx="5607050" cy="4183380"/>
          </a:xfrm>
          <a:prstGeom prst="rect">
            <a:avLst/>
          </a:prstGeom>
        </p:spPr>
        <p:txBody>
          <a:bodyPr vert="horz" lIns="93021" tIns="46510" rIns="93021" bIns="465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89"/>
            <a:ext cx="3038475" cy="464820"/>
          </a:xfrm>
          <a:prstGeom prst="rect">
            <a:avLst/>
          </a:prstGeom>
        </p:spPr>
        <p:txBody>
          <a:bodyPr vert="horz" lIns="93021" tIns="46510" rIns="93021" bIns="4651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989"/>
            <a:ext cx="3038475" cy="464820"/>
          </a:xfrm>
          <a:prstGeom prst="rect">
            <a:avLst/>
          </a:prstGeom>
        </p:spPr>
        <p:txBody>
          <a:bodyPr vert="horz" lIns="93021" tIns="46510" rIns="93021" bIns="4651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A87C672-0C5E-4195-B874-28A706980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20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12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65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1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21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2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83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6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7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7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5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9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5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M_12T-RGB_Large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608512" cy="129652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7010400" y="5867400"/>
            <a:ext cx="2133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pitchFamily="1" charset="-128"/>
              <a:cs typeface="ＭＳ Ｐゴシック" pitchFamily="-72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01208"/>
            <a:ext cx="6400800" cy="400110"/>
          </a:xfrm>
        </p:spPr>
        <p:txBody>
          <a:bodyPr/>
          <a:lstStyle>
            <a:lvl1pPr marL="0" indent="0" algn="ctr">
              <a:buFont typeface="Times" pitchFamily="-72" charset="0"/>
              <a:buNone/>
              <a:defRPr>
                <a:solidFill>
                  <a:srgbClr val="B78E38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01007"/>
            <a:ext cx="7772400" cy="1143000"/>
          </a:xfrm>
        </p:spPr>
        <p:txBody>
          <a:bodyPr/>
          <a:lstStyle>
            <a:lvl1pPr algn="ctr">
              <a:defRPr>
                <a:solidFill>
                  <a:srgbClr val="D106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2023827" y="1447801"/>
            <a:ext cx="10710627" cy="1361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562" y="381000"/>
            <a:ext cx="1600438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1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43878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3878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0" y="2111375"/>
            <a:ext cx="43434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AutoShape 16"/>
          <p:cNvSpPr>
            <a:spLocks noChangeArrowheads="1"/>
          </p:cNvSpPr>
          <p:nvPr userDrawn="1"/>
        </p:nvSpPr>
        <p:spPr bwMode="auto">
          <a:xfrm>
            <a:off x="-533400" y="0"/>
            <a:ext cx="9677400" cy="838200"/>
          </a:xfrm>
          <a:prstGeom prst="parallelogram">
            <a:avLst>
              <a:gd name="adj" fmla="val 60106"/>
            </a:avLst>
          </a:prstGeom>
          <a:gradFill rotWithShape="0">
            <a:gsLst>
              <a:gs pos="0">
                <a:srgbClr val="982024"/>
              </a:gs>
              <a:gs pos="100000">
                <a:srgbClr val="C9212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dirty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AutoShape 16"/>
          <p:cNvSpPr>
            <a:spLocks noChangeArrowheads="1"/>
          </p:cNvSpPr>
          <p:nvPr userDrawn="1"/>
        </p:nvSpPr>
        <p:spPr bwMode="auto">
          <a:xfrm>
            <a:off x="-381000" y="6309320"/>
            <a:ext cx="6781800" cy="548680"/>
          </a:xfrm>
          <a:prstGeom prst="parallelogram">
            <a:avLst>
              <a:gd name="adj" fmla="val 62399"/>
            </a:avLst>
          </a:prstGeom>
          <a:gradFill rotWithShape="0">
            <a:gsLst>
              <a:gs pos="0">
                <a:srgbClr val="B78E38"/>
              </a:gs>
              <a:gs pos="100000">
                <a:srgbClr val="DAAF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dirty="0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827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DB6D82D-6CFA-FF46-AAF6-121D13F3E0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LM_12T-RGB_Small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414492"/>
            <a:ext cx="1005772" cy="3268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BB205"/>
        </a:buClr>
        <a:buFont typeface="Times" pitchFamily="127" charset="0"/>
        <a:buChar char="•"/>
        <a:defRPr>
          <a:solidFill>
            <a:schemeClr val="tx1"/>
          </a:solidFill>
          <a:latin typeface="+mn-lt"/>
          <a:ea typeface="+mn-ea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27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27" charset="0"/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27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itchFamily="127" charset="0"/>
        <a:buChar char="•"/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81F"/>
        </a:buClr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81F"/>
        </a:buClr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81F"/>
        </a:buClr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81F"/>
        </a:buClr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4612"/>
            <a:ext cx="6400800" cy="1138773"/>
          </a:xfrm>
        </p:spPr>
        <p:txBody>
          <a:bodyPr/>
          <a:lstStyle/>
          <a:p>
            <a:pPr>
              <a:buFont typeface="Times" pitchFamily="127" charset="0"/>
              <a:buNone/>
            </a:pPr>
            <a:r>
              <a:rPr lang="en-US" sz="2000" i="1" dirty="0" smtClean="0">
                <a:solidFill>
                  <a:srgbClr val="C00000"/>
                </a:solidFill>
                <a:cs typeface="ＭＳ Ｐゴシック" pitchFamily="127" charset="-128"/>
              </a:rPr>
              <a:t>Professional Publishing Division</a:t>
            </a:r>
          </a:p>
          <a:p>
            <a:pPr>
              <a:buFont typeface="Times" pitchFamily="127" charset="0"/>
              <a:buNone/>
            </a:pPr>
            <a:r>
              <a:rPr lang="en-US" sz="2000" i="1" dirty="0" smtClean="0">
                <a:solidFill>
                  <a:srgbClr val="C00000"/>
                </a:solidFill>
                <a:cs typeface="ＭＳ Ｐゴシック" pitchFamily="127" charset="-128"/>
              </a:rPr>
              <a:t>Kelly Maheu, Publisher</a:t>
            </a:r>
          </a:p>
          <a:p>
            <a:pPr>
              <a:buFont typeface="Times" pitchFamily="127" charset="0"/>
              <a:buNone/>
            </a:pPr>
            <a:r>
              <a:rPr lang="en-US" sz="2000" i="1" dirty="0" smtClean="0">
                <a:solidFill>
                  <a:srgbClr val="C00000"/>
                </a:solidFill>
                <a:cs typeface="ＭＳ Ｐゴシック" pitchFamily="127" charset="-128"/>
              </a:rPr>
              <a:t>July 9, 2015</a:t>
            </a:r>
            <a:endParaRPr lang="en-US" sz="2000" dirty="0" smtClean="0">
              <a:solidFill>
                <a:srgbClr val="C00000"/>
              </a:solidFill>
              <a:cs typeface="ＭＳ Ｐゴシック" pitchFamily="127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Tools &amp; Techniques Series </a:t>
            </a:r>
            <a:r>
              <a:rPr lang="en-US" sz="2400" i="1" dirty="0" smtClean="0"/>
              <a:t>(Leimberg Library)</a:t>
            </a:r>
            <a:endParaRPr lang="en-US" sz="2400" i="1" dirty="0"/>
          </a:p>
        </p:txBody>
      </p:sp>
      <p:pic>
        <p:nvPicPr>
          <p:cNvPr id="4" name="Content Placeholder 3" descr="Leimberg Library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-2292" r="-434" b="-2021"/>
          <a:stretch/>
        </p:blipFill>
        <p:spPr>
          <a:xfrm>
            <a:off x="388855" y="1628800"/>
            <a:ext cx="3925182" cy="3816424"/>
          </a:xfrm>
        </p:spPr>
      </p:pic>
      <p:sp>
        <p:nvSpPr>
          <p:cNvPr id="5" name="TextBox 4"/>
          <p:cNvSpPr txBox="1"/>
          <p:nvPr/>
        </p:nvSpPr>
        <p:spPr>
          <a:xfrm>
            <a:off x="4314037" y="1120966"/>
            <a:ext cx="4387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Created and co-authored by Stephan </a:t>
            </a:r>
            <a:r>
              <a:rPr lang="en-US" sz="1800" dirty="0">
                <a:latin typeface="+mn-lt"/>
              </a:rPr>
              <a:t>Leimberg, </a:t>
            </a:r>
            <a:r>
              <a:rPr lang="en-US" sz="1800" dirty="0" smtClean="0">
                <a:latin typeface="+mn-lt"/>
              </a:rPr>
              <a:t>one </a:t>
            </a:r>
            <a:r>
              <a:rPr lang="en-US" sz="1800" dirty="0">
                <a:latin typeface="+mn-lt"/>
              </a:rPr>
              <a:t>of most widely-known and respected names in estate, financial and retirement planning industries 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Covering </a:t>
            </a:r>
            <a:r>
              <a:rPr lang="en-US" sz="1800" dirty="0">
                <a:latin typeface="+mn-lt"/>
              </a:rPr>
              <a:t>complex subjects by providing the knowledge (the “Tools”) and how to apply it (the “Techniques”)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Written </a:t>
            </a:r>
            <a:r>
              <a:rPr lang="en-US" sz="1800" dirty="0">
                <a:latin typeface="+mn-lt"/>
              </a:rPr>
              <a:t>in every-day language and presented in topic-specific sections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Client-centered </a:t>
            </a:r>
            <a:r>
              <a:rPr lang="en-US" sz="1800" dirty="0">
                <a:latin typeface="+mn-lt"/>
              </a:rPr>
              <a:t>advice on how advisors can use their knowledge help solve complex problems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For </a:t>
            </a:r>
            <a:r>
              <a:rPr lang="en-US" sz="1800" dirty="0">
                <a:latin typeface="+mn-lt"/>
              </a:rPr>
              <a:t>experienced practitioners and new advisors alike</a:t>
            </a:r>
          </a:p>
        </p:txBody>
      </p:sp>
    </p:spTree>
    <p:extLst>
      <p:ext uri="{BB962C8B-B14F-4D97-AF65-F5344CB8AC3E}">
        <p14:creationId xmlns:p14="http://schemas.microsoft.com/office/powerpoint/2010/main" val="2456576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Tools &amp; Techniques of Estate Planning </a:t>
            </a:r>
            <a:endParaRPr lang="en-US" sz="2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024333" cy="4032448"/>
          </a:xfrm>
        </p:spPr>
      </p:pic>
      <p:sp>
        <p:nvSpPr>
          <p:cNvPr id="3" name="TextBox 2"/>
          <p:cNvSpPr txBox="1"/>
          <p:nvPr/>
        </p:nvSpPr>
        <p:spPr>
          <a:xfrm>
            <a:off x="3995936" y="903054"/>
            <a:ext cx="469086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Comprehensive review of estate planning rules and strategies</a:t>
            </a:r>
          </a:p>
          <a:p>
            <a:pPr marL="285750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Client-centered approach to planning teaches students how to relate to clients as well as crunch numbers.</a:t>
            </a:r>
          </a:p>
          <a:p>
            <a:pPr marL="285750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Topics include: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Ownership and Transfer of Property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Gift and Estate Taxation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Irrevocable Trusts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Life Insurance Planning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Charitable Giving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Intrafamily and Business Transfer Techniques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Employee Benefits and Retirement Planning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Special </a:t>
            </a:r>
            <a:r>
              <a:rPr lang="en-US" sz="1600" dirty="0"/>
              <a:t>n</a:t>
            </a:r>
            <a:r>
              <a:rPr lang="en-US" sz="1600" dirty="0" smtClean="0"/>
              <a:t>eeds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21251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Tools &amp; Techniques of Life Insurance Planning 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95937" y="1095357"/>
            <a:ext cx="46908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</a:rPr>
              <a:t>Detailed information about the entire range of life insurance </a:t>
            </a:r>
            <a:r>
              <a:rPr lang="en-US" sz="1800" dirty="0" smtClean="0">
                <a:latin typeface="+mn-lt"/>
              </a:rPr>
              <a:t>products.</a:t>
            </a:r>
            <a:endParaRPr lang="en-US" sz="1800" dirty="0">
              <a:latin typeface="+mn-lt"/>
            </a:endParaRP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Planning </a:t>
            </a:r>
            <a:r>
              <a:rPr lang="en-US" sz="1800" dirty="0">
                <a:latin typeface="+mn-lt"/>
              </a:rPr>
              <a:t>techniques for retirement income needs, estate and gift tax avoidance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and long-term care planning.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Plain-language </a:t>
            </a:r>
            <a:r>
              <a:rPr lang="en-US" sz="1800" dirty="0">
                <a:latin typeface="+mn-lt"/>
              </a:rPr>
              <a:t>descriptions of the tax consequences of various life insurance </a:t>
            </a:r>
            <a:r>
              <a:rPr lang="en-US" sz="1800" dirty="0" smtClean="0">
                <a:latin typeface="+mn-lt"/>
              </a:rPr>
              <a:t>products.</a:t>
            </a:r>
            <a:endParaRPr lang="en-US" sz="1800" dirty="0">
              <a:latin typeface="+mn-lt"/>
            </a:endParaRP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</a:rPr>
              <a:t>*Planning techniques for individuals and businesses, including key personnel policies and buy-sell agreements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Coverage </a:t>
            </a:r>
            <a:r>
              <a:rPr lang="en-US" sz="1800" dirty="0">
                <a:latin typeface="+mn-lt"/>
              </a:rPr>
              <a:t>of advanced topics such as </a:t>
            </a:r>
            <a:r>
              <a:rPr lang="en-US" sz="1800" dirty="0" smtClean="0">
                <a:latin typeface="+mn-lt"/>
              </a:rPr>
              <a:t>1035 </a:t>
            </a:r>
            <a:r>
              <a:rPr lang="en-US" sz="1800" dirty="0">
                <a:latin typeface="+mn-lt"/>
              </a:rPr>
              <a:t>exchanges, the transfer-for-value rule, and </a:t>
            </a:r>
            <a:r>
              <a:rPr lang="en-US" sz="1800" dirty="0" smtClean="0">
                <a:latin typeface="+mn-lt"/>
              </a:rPr>
              <a:t>charitable </a:t>
            </a:r>
            <a:r>
              <a:rPr lang="en-US" sz="1800" dirty="0">
                <a:latin typeface="+mn-lt"/>
              </a:rPr>
              <a:t>gift planning.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011742" cy="3950193"/>
          </a:xfrm>
        </p:spPr>
      </p:pic>
    </p:spTree>
    <p:extLst>
      <p:ext uri="{BB962C8B-B14F-4D97-AF65-F5344CB8AC3E}">
        <p14:creationId xmlns:p14="http://schemas.microsoft.com/office/powerpoint/2010/main" val="263108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Tools &amp; Techniques of Investment Planning and </a:t>
            </a:r>
            <a:br>
              <a:rPr lang="en-US" sz="2400" dirty="0" smtClean="0"/>
            </a:br>
            <a:r>
              <a:rPr lang="en-US" sz="2400" dirty="0"/>
              <a:t>T</a:t>
            </a:r>
            <a:r>
              <a:rPr lang="en-US" sz="2400" dirty="0" smtClean="0"/>
              <a:t>he Tools &amp; Techniques of Financial Planning</a:t>
            </a:r>
            <a:endParaRPr lang="en-US" sz="2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57424"/>
            <a:ext cx="2031690" cy="270892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2031690" cy="270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861497"/>
            <a:ext cx="555496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“Crunch the numbers” books</a:t>
            </a:r>
          </a:p>
          <a:p>
            <a:pPr marL="285750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T&amp;T of Financial Planning Topics: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Personal Financial Statements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Cash flow, budgeting, credit/debt management techniques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Economic Concepts (scarcity, opportunity cost, supply-demand equilibrium, marginal cost/revenue, theory of the firm, pricing models)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Time value of money</a:t>
            </a:r>
          </a:p>
          <a:p>
            <a:pPr marL="285750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T&amp;T of Investment Planning Topics: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Types of investments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Risk assessment and risk tolerance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Quantitative measurements of investment returns (asset pricing models, measuring yield, asset allocation)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Strategies for tax efficiency</a:t>
            </a:r>
          </a:p>
          <a:p>
            <a:pPr marL="742950" lvl="1" indent="-285750">
              <a:spcBef>
                <a:spcPts val="600"/>
              </a:spcBef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Alternative investments (real estate/REITs, oil &amp; gas, commodities, asset-backed securities)</a:t>
            </a:r>
          </a:p>
        </p:txBody>
      </p:sp>
    </p:spTree>
    <p:extLst>
      <p:ext uri="{BB962C8B-B14F-4D97-AF65-F5344CB8AC3E}">
        <p14:creationId xmlns:p14="http://schemas.microsoft.com/office/powerpoint/2010/main" val="4169653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Tools &amp; Techniques of Income Tax Planning </a:t>
            </a:r>
            <a:endParaRPr lang="en-US" sz="20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206246" cy="4274998"/>
          </a:xfrm>
        </p:spPr>
      </p:pic>
      <p:sp>
        <p:nvSpPr>
          <p:cNvPr id="6" name="TextBox 5"/>
          <p:cNvSpPr txBox="1"/>
          <p:nvPr/>
        </p:nvSpPr>
        <p:spPr>
          <a:xfrm>
            <a:off x="4211960" y="1052736"/>
            <a:ext cx="4474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Covers </a:t>
            </a:r>
            <a:r>
              <a:rPr lang="en-US" sz="1800" dirty="0"/>
              <a:t>techniques commonly used in income tax planning, focused on individual taxpayers with a additional emphasis on small- and medium-sized business owners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Information </a:t>
            </a:r>
            <a:r>
              <a:rPr lang="en-US" sz="1800" dirty="0"/>
              <a:t>on tax </a:t>
            </a:r>
            <a:r>
              <a:rPr lang="en-US" sz="1800" dirty="0" smtClean="0"/>
              <a:t>implications </a:t>
            </a:r>
            <a:r>
              <a:rPr lang="en-US" sz="1800" dirty="0"/>
              <a:t>of trust formation and distribution decisions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Integrates </a:t>
            </a:r>
            <a:r>
              <a:rPr lang="en-US" sz="1800" dirty="0"/>
              <a:t>the latest rules with real-world examples of tax </a:t>
            </a:r>
            <a:r>
              <a:rPr lang="en-US" sz="1800" dirty="0" smtClean="0"/>
              <a:t>planning techniques </a:t>
            </a:r>
            <a:r>
              <a:rPr lang="en-US" sz="1800" dirty="0"/>
              <a:t>that </a:t>
            </a:r>
            <a:r>
              <a:rPr lang="en-US" sz="1800" dirty="0" smtClean="0"/>
              <a:t>advisors </a:t>
            </a:r>
            <a:r>
              <a:rPr lang="en-US" sz="1800" dirty="0"/>
              <a:t>can use to help </a:t>
            </a:r>
            <a:r>
              <a:rPr lang="en-US" sz="1800" dirty="0" smtClean="0"/>
              <a:t>clients </a:t>
            </a:r>
            <a:r>
              <a:rPr lang="en-US" sz="1800" dirty="0"/>
              <a:t>plan for and manage complex income, wealth, and debt issues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Designed </a:t>
            </a:r>
            <a:r>
              <a:rPr lang="en-US" sz="1800" dirty="0"/>
              <a:t>to help professional planners </a:t>
            </a:r>
            <a:r>
              <a:rPr lang="en-US" sz="1800" dirty="0" smtClean="0"/>
              <a:t>bridge </a:t>
            </a:r>
            <a:r>
              <a:rPr lang="en-US" sz="1800" dirty="0"/>
              <a:t>the gap between their clients and dedicated tax practitioners by translating complex </a:t>
            </a:r>
            <a:r>
              <a:rPr lang="en-US" sz="1800" dirty="0" smtClean="0"/>
              <a:t>technical </a:t>
            </a:r>
            <a:r>
              <a:rPr lang="en-US" sz="1800" dirty="0"/>
              <a:t>language into plain English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78434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Tools &amp; Techniques of Charitable Planning </a:t>
            </a:r>
            <a:endParaRPr lang="en-US" sz="20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" y="1602274"/>
            <a:ext cx="2936217" cy="3914958"/>
          </a:xfrm>
        </p:spPr>
      </p:pic>
      <p:sp>
        <p:nvSpPr>
          <p:cNvPr id="6" name="TextBox 5"/>
          <p:cNvSpPr txBox="1"/>
          <p:nvPr/>
        </p:nvSpPr>
        <p:spPr>
          <a:xfrm>
            <a:off x="4788024" y="882097"/>
            <a:ext cx="40324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Covers </a:t>
            </a:r>
            <a:r>
              <a:rPr lang="en-US" sz="1800" dirty="0"/>
              <a:t>techniques commonly used in charitable </a:t>
            </a:r>
            <a:r>
              <a:rPr lang="en-US" sz="1800" dirty="0" smtClean="0"/>
              <a:t>planning</a:t>
            </a:r>
          </a:p>
          <a:p>
            <a:pPr marL="285750" indent="-285750"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Oriented around both financial/estate planners and professionals </a:t>
            </a:r>
            <a:r>
              <a:rPr lang="en-US" sz="1800" dirty="0"/>
              <a:t>in charitable organizations </a:t>
            </a:r>
            <a:endParaRPr lang="en-US" sz="1800" dirty="0" smtClean="0"/>
          </a:p>
          <a:p>
            <a:pPr marL="285750" indent="-285750"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In-depth descriptions of the </a:t>
            </a:r>
            <a:r>
              <a:rPr lang="en-US" sz="1800" dirty="0"/>
              <a:t>instruments </a:t>
            </a:r>
            <a:r>
              <a:rPr lang="en-US" sz="1800" dirty="0" smtClean="0"/>
              <a:t>used by </a:t>
            </a:r>
            <a:r>
              <a:rPr lang="en-US" sz="1800" dirty="0"/>
              <a:t>planners </a:t>
            </a:r>
          </a:p>
          <a:p>
            <a:pPr marL="285750" indent="-285750"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Full coverage of the tax </a:t>
            </a:r>
            <a:r>
              <a:rPr lang="en-US" sz="1800" dirty="0"/>
              <a:t>issues that are important to the establishment and maintenance of trusts, including tax implications of trust formation and distribution decisions</a:t>
            </a:r>
            <a:r>
              <a:rPr lang="en-US" sz="1800" dirty="0" smtClean="0"/>
              <a:t>.</a:t>
            </a:r>
          </a:p>
          <a:p>
            <a:pPr marL="285750" indent="-285750"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Tools to help </a:t>
            </a:r>
            <a:r>
              <a:rPr lang="en-US" sz="1800" dirty="0"/>
              <a:t>planners deal with higher capital gain tax rates and </a:t>
            </a:r>
            <a:r>
              <a:rPr lang="en-US" sz="1800" dirty="0" smtClean="0"/>
              <a:t>expected continuing </a:t>
            </a:r>
            <a:r>
              <a:rPr lang="en-US" sz="1800" dirty="0"/>
              <a:t>growth in values of assets </a:t>
            </a:r>
            <a:r>
              <a:rPr lang="en-US" sz="1800" dirty="0" smtClean="0"/>
              <a:t>used </a:t>
            </a:r>
            <a:r>
              <a:rPr lang="en-US" sz="1800" dirty="0"/>
              <a:t>to fund charitable gifts.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15351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Tools &amp; Techniques of Insurance Planning and Risk Management 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19307" y="1095357"/>
            <a:ext cx="4387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Broad introduction to topics of risk management and risk transfer through insurance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Topics include: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Insurance Company operations and ratings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</a:rPr>
              <a:t>O</a:t>
            </a:r>
            <a:r>
              <a:rPr lang="en-US" sz="1800" dirty="0" smtClean="0">
                <a:latin typeface="+mn-lt"/>
              </a:rPr>
              <a:t>verviews of personal and commercial lines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Tools for estimating insurance needs and risk management strategies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Regulation of insurance companies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endParaRPr lang="en-US" sz="1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1890"/>
            <a:ext cx="3195184" cy="4260248"/>
          </a:xfrm>
        </p:spPr>
      </p:pic>
    </p:spTree>
    <p:extLst>
      <p:ext uri="{BB962C8B-B14F-4D97-AF65-F5344CB8AC3E}">
        <p14:creationId xmlns:p14="http://schemas.microsoft.com/office/powerpoint/2010/main" val="745092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Process of Financial Planning</a:t>
            </a:r>
            <a:br>
              <a:rPr lang="en-US" sz="2400" dirty="0" smtClean="0"/>
            </a:br>
            <a:r>
              <a:rPr lang="en-US" sz="2400" dirty="0"/>
              <a:t>T</a:t>
            </a:r>
            <a:r>
              <a:rPr lang="en-US" sz="2400" dirty="0" smtClean="0"/>
              <a:t>he Case Approach to Financial Planning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19307" y="1095357"/>
            <a:ext cx="43879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Designed for “capstone” courses that emphasize the planning process and client engagement techniques 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Process of Financial Planning Topics: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+mn-lt"/>
              </a:rPr>
              <a:t>Client Communication Strategies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+mn-lt"/>
              </a:rPr>
              <a:t>Models of decision making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+mn-lt"/>
              </a:rPr>
              <a:t>Understanding clients’ situations, goals, and how to integrate them into the planning process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+mn-lt"/>
              </a:rPr>
              <a:t>Implementing and monitoring a plan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Case Approach to Financial Planning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+mn-lt"/>
              </a:rPr>
              <a:t>Numerous, detailed client case studies</a:t>
            </a:r>
          </a:p>
          <a:p>
            <a:pPr marL="858838" lvl="1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+mn-lt"/>
              </a:rPr>
              <a:t>Includes the “Financial Facilitator,” a customizable electronic planning tool</a:t>
            </a:r>
            <a:endParaRPr lang="en-US" sz="16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5217"/>
            <a:ext cx="3528392" cy="2352262"/>
          </a:xfrm>
        </p:spPr>
      </p:pic>
    </p:spTree>
    <p:extLst>
      <p:ext uri="{BB962C8B-B14F-4D97-AF65-F5344CB8AC3E}">
        <p14:creationId xmlns:p14="http://schemas.microsoft.com/office/powerpoint/2010/main" val="3558730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Advisor’s Guide to Annuities 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19307" y="1095357"/>
            <a:ext cx="43879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Comprehensive overview of how annuities work, including detailed information on accumulation and distribution phases, investment options, payout options, and beneficiary selection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Overview of ethical and legal requirements in annuity markets, including the intersection of life insurance and investment advisor licensing requirements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1800" dirty="0" smtClean="0">
                <a:latin typeface="+mn-lt"/>
              </a:rPr>
              <a:t>In-depth discussion of tax consequences of various annuity options</a:t>
            </a:r>
            <a:endParaRPr lang="en-US" sz="1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7869"/>
            <a:ext cx="3024336" cy="4032451"/>
          </a:xfrm>
        </p:spPr>
      </p:pic>
    </p:spTree>
    <p:extLst>
      <p:ext uri="{BB962C8B-B14F-4D97-AF65-F5344CB8AC3E}">
        <p14:creationId xmlns:p14="http://schemas.microsoft.com/office/powerpoint/2010/main" val="1648387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35958"/>
            <a:ext cx="6400800" cy="17235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Times" pitchFamily="127" charset="0"/>
              <a:buNone/>
            </a:pPr>
            <a:r>
              <a:rPr lang="en-US" sz="2400" i="1" dirty="0" smtClean="0">
                <a:solidFill>
                  <a:srgbClr val="C00000"/>
                </a:solidFill>
                <a:cs typeface="ＭＳ Ｐゴシック" pitchFamily="127" charset="-128"/>
              </a:rPr>
              <a:t>Thank you!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Times" pitchFamily="127" charset="0"/>
              <a:buNone/>
            </a:pPr>
            <a:r>
              <a:rPr lang="en-US" sz="2400" i="1" dirty="0" smtClean="0">
                <a:solidFill>
                  <a:srgbClr val="C00000"/>
                </a:solidFill>
                <a:cs typeface="ＭＳ Ｐゴシック" pitchFamily="127" charset="-128"/>
              </a:rPr>
              <a:t>Any questions?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Times" pitchFamily="127" charset="0"/>
              <a:buNone/>
            </a:pPr>
            <a:r>
              <a:rPr lang="en-US" sz="2400" i="1" dirty="0" smtClean="0">
                <a:solidFill>
                  <a:srgbClr val="C00000"/>
                </a:solidFill>
                <a:cs typeface="ＭＳ Ｐゴシック" pitchFamily="127" charset="-128"/>
              </a:rPr>
              <a:t>Please email Kelly Maheu at </a:t>
            </a:r>
            <a:br>
              <a:rPr lang="en-US" sz="2400" i="1" dirty="0" smtClean="0">
                <a:solidFill>
                  <a:srgbClr val="C00000"/>
                </a:solidFill>
                <a:cs typeface="ＭＳ Ｐゴシック" pitchFamily="127" charset="-128"/>
              </a:rPr>
            </a:br>
            <a:r>
              <a:rPr lang="en-US" sz="2400" i="1" dirty="0" smtClean="0">
                <a:solidFill>
                  <a:srgbClr val="C00000"/>
                </a:solidFill>
                <a:cs typeface="ＭＳ Ｐゴシック" pitchFamily="127" charset="-128"/>
              </a:rPr>
              <a:t>kmaheu@alm.com</a:t>
            </a:r>
            <a:endParaRPr lang="en-US" sz="2400" dirty="0" smtClean="0">
              <a:solidFill>
                <a:srgbClr val="C00000"/>
              </a:solidFill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506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Publishing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504" y="1556792"/>
            <a:ext cx="5043944" cy="3785652"/>
          </a:xfrm>
        </p:spPr>
        <p:txBody>
          <a:bodyPr/>
          <a:lstStyle/>
          <a:p>
            <a:pPr marL="401638" indent="-29051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 smtClean="0"/>
              <a:t>Premium, paid, expert-authored </a:t>
            </a:r>
            <a:r>
              <a:rPr lang="en-US" sz="2000" dirty="0"/>
              <a:t>content </a:t>
            </a:r>
            <a:r>
              <a:rPr lang="en-US" sz="2000" dirty="0" smtClean="0"/>
              <a:t>for the insurance</a:t>
            </a:r>
            <a:r>
              <a:rPr lang="en-US" sz="2000" dirty="0"/>
              <a:t>, </a:t>
            </a:r>
            <a:r>
              <a:rPr lang="en-US" sz="2000" dirty="0" smtClean="0"/>
              <a:t>tax, and financial advisory markets</a:t>
            </a:r>
          </a:p>
          <a:p>
            <a:pPr marL="401638" indent="-290513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 smtClean="0"/>
              <a:t>Offer products in electronic and print formats through a variety of channels including:</a:t>
            </a:r>
          </a:p>
          <a:p>
            <a:pPr marL="747713" lvl="1" indent="-290513">
              <a:spcBef>
                <a:spcPts val="0"/>
              </a:spcBef>
              <a:spcAft>
                <a:spcPts val="600"/>
              </a:spcAft>
              <a:buClr>
                <a:srgbClr val="9D9D9D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Subscription services</a:t>
            </a:r>
          </a:p>
          <a:p>
            <a:pPr marL="747713" lvl="1" indent="-290513">
              <a:spcBef>
                <a:spcPts val="0"/>
              </a:spcBef>
              <a:spcAft>
                <a:spcPts val="600"/>
              </a:spcAft>
              <a:buClr>
                <a:srgbClr val="9D9D9D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Books (softcover, </a:t>
            </a:r>
            <a:r>
              <a:rPr lang="en-US" sz="1800" dirty="0" err="1" smtClean="0"/>
              <a:t>ebooks</a:t>
            </a:r>
            <a:r>
              <a:rPr lang="en-US" sz="1800" dirty="0" smtClean="0"/>
              <a:t>, custom)</a:t>
            </a:r>
          </a:p>
          <a:p>
            <a:pPr marL="747713" lvl="1" indent="-290513">
              <a:spcBef>
                <a:spcPts val="0"/>
              </a:spcBef>
              <a:spcAft>
                <a:spcPts val="600"/>
              </a:spcAft>
              <a:buClr>
                <a:srgbClr val="9D9D9D"/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T</a:t>
            </a:r>
            <a:r>
              <a:rPr lang="en-US" sz="1800" dirty="0" smtClean="0"/>
              <a:t>raining and CE </a:t>
            </a:r>
          </a:p>
          <a:p>
            <a:pPr marL="747713" lvl="1" indent="-290513">
              <a:spcBef>
                <a:spcPts val="0"/>
              </a:spcBef>
              <a:buClr>
                <a:srgbClr val="9D9D9D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Licensing</a:t>
            </a:r>
            <a:r>
              <a:rPr lang="en-US" sz="1800" dirty="0"/>
              <a:t>, other affiliates, </a:t>
            </a:r>
            <a:r>
              <a:rPr lang="en-US" sz="1800" dirty="0" smtClean="0"/>
              <a:t>large </a:t>
            </a:r>
            <a:r>
              <a:rPr lang="en-US" sz="1800" dirty="0"/>
              <a:t>site licenses  </a:t>
            </a:r>
            <a:endParaRPr lang="en-US" sz="1400" dirty="0"/>
          </a:p>
        </p:txBody>
      </p:sp>
      <p:pic>
        <p:nvPicPr>
          <p:cNvPr id="5" name="Picture 4" descr="Professio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236976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1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Editorial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399" y="1781968"/>
            <a:ext cx="807105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>
              <a:solidFill>
                <a:srgbClr val="FF0000"/>
              </a:solidFill>
            </a:endParaRPr>
          </a:p>
        </p:txBody>
      </p:sp>
      <p:pic>
        <p:nvPicPr>
          <p:cNvPr id="3" name="Picture 2" descr="Editori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666744" cy="2465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2321" y="1578524"/>
            <a:ext cx="403811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+mn-lt"/>
              </a:rPr>
              <a:t>In-house and external authors, editors and contributors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latin typeface="+mn-lt"/>
              </a:rPr>
              <a:t>Content and product creation, development, management, and support </a:t>
            </a:r>
            <a:endParaRPr lang="en-US" sz="2000" dirty="0" smtClean="0">
              <a:latin typeface="+mn-lt"/>
            </a:endParaRP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latin typeface="+mn-lt"/>
              </a:rPr>
              <a:t>Subject matter experts with top industry accreditations in the areas we serve</a:t>
            </a:r>
          </a:p>
          <a:p>
            <a:pPr marL="401638" indent="-290513">
              <a:spcAft>
                <a:spcPts val="600"/>
              </a:spcAft>
              <a:buClr>
                <a:srgbClr val="DAAF50"/>
              </a:buClr>
              <a:buFont typeface="Symbol" panose="05050102010706020507" pitchFamily="18" charset="2"/>
              <a:buChar char=""/>
            </a:pPr>
            <a:endParaRPr lang="en-US" sz="2000" dirty="0">
              <a:latin typeface="+mn-lt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399" y="4291980"/>
            <a:ext cx="7927033" cy="14401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1638" indent="-290513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 smtClean="0"/>
              <a:t>Extensive </a:t>
            </a:r>
            <a:r>
              <a:rPr lang="en-US" sz="2000" dirty="0"/>
              <a:t>editorial, product development, product management, research, and legal </a:t>
            </a:r>
            <a:r>
              <a:rPr lang="en-US" sz="2000" dirty="0" smtClean="0"/>
              <a:t>experience (in “real world” practice </a:t>
            </a:r>
            <a:r>
              <a:rPr lang="en-US" sz="2000" dirty="0"/>
              <a:t>and publishing</a:t>
            </a:r>
            <a:r>
              <a:rPr lang="en-US" sz="2000" dirty="0" smtClean="0"/>
              <a:t>)</a:t>
            </a:r>
            <a:endParaRPr lang="en-US" sz="2000" dirty="0">
              <a:latin typeface="Albertus MT" pitchFamily="18" charset="0"/>
            </a:endParaRPr>
          </a:p>
          <a:p>
            <a:endParaRPr lang="en-US" sz="1800" b="1" u="sng" kern="0" dirty="0"/>
          </a:p>
        </p:txBody>
      </p:sp>
    </p:spTree>
    <p:extLst>
      <p:ext uri="{BB962C8B-B14F-4D97-AF65-F5344CB8AC3E}">
        <p14:creationId xmlns:p14="http://schemas.microsoft.com/office/powerpoint/2010/main" val="1550663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Education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399" y="1781968"/>
            <a:ext cx="807105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800" kern="0" dirty="0" smtClean="0">
              <a:solidFill>
                <a:srgbClr val="FF0000"/>
              </a:solidFill>
            </a:endParaRPr>
          </a:p>
          <a:p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196752"/>
            <a:ext cx="7927033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1638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 smtClean="0"/>
              <a:t>Develops and offers CE content in insurance and related industries</a:t>
            </a:r>
          </a:p>
          <a:p>
            <a:pPr marL="801688" lvl="1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/>
              <a:t>Property &amp; Casualty</a:t>
            </a:r>
          </a:p>
          <a:p>
            <a:pPr marL="801688" lvl="1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/>
              <a:t>Life and Health</a:t>
            </a:r>
          </a:p>
          <a:p>
            <a:pPr marL="401638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 smtClean="0"/>
              <a:t>Course Design and administration through online learning management systems</a:t>
            </a:r>
          </a:p>
          <a:p>
            <a:pPr marL="801688" lvl="1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/>
              <a:t>C</a:t>
            </a:r>
            <a:r>
              <a:rPr lang="en-US" dirty="0" smtClean="0"/>
              <a:t>ustomized designs for customer-specific objectives</a:t>
            </a:r>
          </a:p>
          <a:p>
            <a:pPr marL="801688" lvl="1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/>
              <a:t>Based on expert National Underwriter publications</a:t>
            </a:r>
          </a:p>
          <a:p>
            <a:pPr marL="401638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 smtClean="0"/>
              <a:t>Provide complete “turn-key” support for student registration and CE credit documentation needs</a:t>
            </a:r>
          </a:p>
          <a:p>
            <a:pPr marL="801688" lvl="1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/>
              <a:t>Nationwide reach</a:t>
            </a:r>
          </a:p>
          <a:p>
            <a:pPr marL="801688" lvl="1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/>
              <a:t>Course approvals</a:t>
            </a:r>
          </a:p>
          <a:p>
            <a:pPr marL="801688" lvl="1" indent="-290513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dirty="0" smtClean="0"/>
              <a:t>Student certificates</a:t>
            </a:r>
          </a:p>
          <a:p>
            <a:pPr marL="401638" indent="-290513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endParaRPr lang="en-US" sz="2000" dirty="0"/>
          </a:p>
          <a:p>
            <a:endParaRPr lang="en-US" sz="1800" b="1" u="sng" kern="0" dirty="0"/>
          </a:p>
        </p:txBody>
      </p:sp>
    </p:spTree>
    <p:extLst>
      <p:ext uri="{BB962C8B-B14F-4D97-AF65-F5344CB8AC3E}">
        <p14:creationId xmlns:p14="http://schemas.microsoft.com/office/powerpoint/2010/main" val="1090997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64"/>
            <a:ext cx="8229600" cy="690232"/>
          </a:xfrm>
        </p:spPr>
        <p:txBody>
          <a:bodyPr/>
          <a:lstStyle/>
          <a:p>
            <a:r>
              <a:rPr lang="en-US" dirty="0"/>
              <a:t>Master’s-level Wealth Management </a:t>
            </a:r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6579" y="1521762"/>
            <a:ext cx="4040188" cy="400110"/>
          </a:xfrm>
        </p:spPr>
        <p:txBody>
          <a:bodyPr/>
          <a:lstStyle/>
          <a:p>
            <a:r>
              <a:rPr lang="en-US" sz="2000" dirty="0" smtClean="0"/>
              <a:t>Law Courses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72" y="1921872"/>
            <a:ext cx="4017802" cy="1311128"/>
          </a:xfrm>
        </p:spPr>
        <p:txBody>
          <a:bodyPr/>
          <a:lstStyle/>
          <a:p>
            <a:r>
              <a:rPr lang="en-US" sz="1800" dirty="0" smtClean="0"/>
              <a:t>Federal </a:t>
            </a:r>
            <a:r>
              <a:rPr lang="en-US" sz="1800" dirty="0"/>
              <a:t>I</a:t>
            </a:r>
            <a:r>
              <a:rPr lang="en-US" sz="1800" dirty="0" smtClean="0"/>
              <a:t>ncome Taxation</a:t>
            </a:r>
          </a:p>
          <a:p>
            <a:r>
              <a:rPr lang="en-US" sz="1800" dirty="0"/>
              <a:t>Trusts &amp; </a:t>
            </a:r>
            <a:r>
              <a:rPr lang="en-US" sz="1800" dirty="0" smtClean="0"/>
              <a:t>Fiduciary Responsibilities</a:t>
            </a:r>
          </a:p>
          <a:p>
            <a:r>
              <a:rPr lang="en-US" sz="1800" dirty="0" smtClean="0"/>
              <a:t>Estate a&amp; Gift Tax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54" y="1921872"/>
            <a:ext cx="3992647" cy="4524315"/>
          </a:xfrm>
        </p:spPr>
        <p:txBody>
          <a:bodyPr/>
          <a:lstStyle/>
          <a:p>
            <a:r>
              <a:rPr lang="en-US" sz="1800" dirty="0" smtClean="0"/>
              <a:t>Ethics and Practice Standards for Wealth Managers</a:t>
            </a:r>
          </a:p>
          <a:p>
            <a:r>
              <a:rPr lang="en-US" sz="1800" dirty="0" smtClean="0"/>
              <a:t>Personal Financial Planning</a:t>
            </a:r>
          </a:p>
          <a:p>
            <a:r>
              <a:rPr lang="en-US" sz="1800" dirty="0" smtClean="0"/>
              <a:t>Estate Planning</a:t>
            </a:r>
          </a:p>
          <a:p>
            <a:r>
              <a:rPr lang="en-US" sz="1800" dirty="0" smtClean="0"/>
              <a:t>Investment Planning</a:t>
            </a:r>
          </a:p>
          <a:p>
            <a:r>
              <a:rPr lang="en-US" sz="1800" dirty="0" smtClean="0"/>
              <a:t>Risk Management &amp; Insurance Planning</a:t>
            </a:r>
          </a:p>
          <a:p>
            <a:r>
              <a:rPr lang="en-US" sz="1800" dirty="0" smtClean="0"/>
              <a:t>Retirement Planning</a:t>
            </a:r>
          </a:p>
          <a:p>
            <a:r>
              <a:rPr lang="en-US" sz="1800" dirty="0" smtClean="0"/>
              <a:t>Fundamentals of Income </a:t>
            </a:r>
            <a:r>
              <a:rPr lang="en-US" sz="1800" dirty="0"/>
              <a:t>T</a:t>
            </a:r>
            <a:r>
              <a:rPr lang="en-US" sz="1800" dirty="0" smtClean="0"/>
              <a:t>ax Planning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684999" y="1521762"/>
            <a:ext cx="404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smtClean="0"/>
              <a:t>Wealth Management Courses</a:t>
            </a:r>
            <a:endParaRPr lang="en-US" sz="2000" kern="0" dirty="0"/>
          </a:p>
        </p:txBody>
      </p:sp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4537037" y="3441506"/>
            <a:ext cx="40417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smtClean="0"/>
              <a:t>Capstone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kern="0" dirty="0"/>
              <a:t>C</a:t>
            </a:r>
            <a:r>
              <a:rPr lang="en-US" sz="2000" b="0" kern="0" dirty="0" smtClean="0"/>
              <a:t>lient Communication and Plan Development Seminar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90872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18785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64"/>
            <a:ext cx="8229600" cy="690232"/>
          </a:xfrm>
        </p:spPr>
        <p:txBody>
          <a:bodyPr/>
          <a:lstStyle/>
          <a:p>
            <a:r>
              <a:rPr lang="en-US" dirty="0"/>
              <a:t>Master’s-level Wealth Management </a:t>
            </a:r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180079" y="1628800"/>
            <a:ext cx="8447830" cy="611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Law Courses:</a:t>
            </a:r>
          </a:p>
          <a:p>
            <a:pPr lvl="1"/>
            <a:r>
              <a:rPr lang="en-US" sz="1400" dirty="0" smtClean="0"/>
              <a:t>Contracts</a:t>
            </a:r>
            <a:endParaRPr lang="en-US" sz="1400" dirty="0"/>
          </a:p>
          <a:p>
            <a:pPr lvl="1"/>
            <a:r>
              <a:rPr lang="en-US" sz="1400" dirty="0"/>
              <a:t>Business Associations</a:t>
            </a:r>
          </a:p>
          <a:p>
            <a:r>
              <a:rPr lang="en-US" sz="1800" kern="0" dirty="0" smtClean="0"/>
              <a:t>Advanced Taxation Issues</a:t>
            </a:r>
          </a:p>
          <a:p>
            <a:pPr lvl="1"/>
            <a:r>
              <a:rPr lang="en-US" sz="1400" kern="0" dirty="0" smtClean="0"/>
              <a:t>Income Taxation of Trusts and Estates</a:t>
            </a:r>
          </a:p>
          <a:p>
            <a:pPr lvl="1"/>
            <a:r>
              <a:rPr lang="en-US" sz="1400" kern="0" dirty="0" smtClean="0"/>
              <a:t>Basis Planning</a:t>
            </a:r>
          </a:p>
          <a:p>
            <a:r>
              <a:rPr lang="en-US" sz="1800" kern="0" dirty="0" smtClean="0"/>
              <a:t>Advanced Risk Management </a:t>
            </a:r>
          </a:p>
          <a:p>
            <a:pPr lvl="1"/>
            <a:r>
              <a:rPr lang="en-US" sz="1400" kern="0" dirty="0" smtClean="0"/>
              <a:t>Asset protection</a:t>
            </a:r>
          </a:p>
          <a:p>
            <a:pPr lvl="1"/>
            <a:r>
              <a:rPr lang="en-US" sz="1400" kern="0" dirty="0" smtClean="0"/>
              <a:t>Captive Insurance</a:t>
            </a:r>
          </a:p>
          <a:p>
            <a:pPr lvl="1"/>
            <a:r>
              <a:rPr lang="en-US" sz="1400" kern="0" dirty="0" smtClean="0"/>
              <a:t>Self Insurance</a:t>
            </a:r>
          </a:p>
          <a:p>
            <a:r>
              <a:rPr lang="en-US" sz="1800" kern="0" dirty="0" smtClean="0"/>
              <a:t>Life Insurance Planning</a:t>
            </a:r>
          </a:p>
          <a:p>
            <a:r>
              <a:rPr lang="en-US" sz="1800" kern="0" dirty="0" smtClean="0"/>
              <a:t>Annuities in Retirement Planning</a:t>
            </a:r>
          </a:p>
          <a:p>
            <a:r>
              <a:rPr lang="en-US" sz="1800" kern="0" dirty="0" smtClean="0"/>
              <a:t>End-of-life </a:t>
            </a:r>
            <a:r>
              <a:rPr lang="en-US" sz="1800" kern="0" dirty="0"/>
              <a:t>Planning</a:t>
            </a:r>
          </a:p>
          <a:p>
            <a:pPr lvl="1"/>
            <a:r>
              <a:rPr lang="en-US" sz="1400" kern="0" dirty="0"/>
              <a:t>Powers of Attorney and Medical Directives</a:t>
            </a:r>
          </a:p>
          <a:p>
            <a:pPr lvl="1"/>
            <a:r>
              <a:rPr lang="en-US" sz="1400" kern="0" dirty="0"/>
              <a:t>Long-term care needs</a:t>
            </a:r>
          </a:p>
          <a:p>
            <a:pPr lvl="1"/>
            <a:r>
              <a:rPr lang="en-US" sz="1400" kern="0" dirty="0"/>
              <a:t>Revocable Trusts</a:t>
            </a:r>
          </a:p>
          <a:p>
            <a:endParaRPr lang="en-US" sz="1800" kern="0" dirty="0" smtClean="0"/>
          </a:p>
          <a:p>
            <a:endParaRPr lang="en-US" sz="1800" kern="0" dirty="0"/>
          </a:p>
          <a:p>
            <a:endParaRPr lang="en-US" sz="1800" kern="0" dirty="0" smtClean="0"/>
          </a:p>
          <a:p>
            <a:endParaRPr lang="en-US" sz="1800" kern="0" dirty="0"/>
          </a:p>
          <a:p>
            <a:r>
              <a:rPr lang="en-US" sz="1800" kern="0" dirty="0" smtClean="0"/>
              <a:t>Business </a:t>
            </a:r>
            <a:r>
              <a:rPr lang="en-US" sz="1800" kern="0" dirty="0"/>
              <a:t>Succession Planning</a:t>
            </a:r>
          </a:p>
          <a:p>
            <a:r>
              <a:rPr lang="en-US" sz="1800" kern="0" dirty="0" smtClean="0"/>
              <a:t>International Issues in Estate and Financial Planning</a:t>
            </a:r>
          </a:p>
          <a:p>
            <a:pPr lvl="1"/>
            <a:r>
              <a:rPr lang="en-US" sz="1400" kern="0" dirty="0" smtClean="0"/>
              <a:t>Offshore Financial Institutions </a:t>
            </a:r>
          </a:p>
          <a:p>
            <a:pPr lvl="1"/>
            <a:r>
              <a:rPr lang="en-US" sz="1400" kern="0" dirty="0" smtClean="0"/>
              <a:t>FBAR and FATCA Compliance</a:t>
            </a:r>
          </a:p>
          <a:p>
            <a:pPr lvl="1"/>
            <a:r>
              <a:rPr lang="en-US" sz="1400" kern="0" dirty="0" smtClean="0"/>
              <a:t>Foreign Subsidiaries</a:t>
            </a:r>
          </a:p>
          <a:p>
            <a:pPr lvl="1"/>
            <a:r>
              <a:rPr lang="en-US" sz="1400" kern="0" dirty="0" smtClean="0"/>
              <a:t>Foreign Assets and Income Sources</a:t>
            </a:r>
          </a:p>
          <a:p>
            <a:pPr lvl="1"/>
            <a:r>
              <a:rPr lang="en-US" sz="1400" kern="0" dirty="0" smtClean="0"/>
              <a:t>Income, Gift, and Estate Taxation of Non-U.S. Citizens</a:t>
            </a:r>
          </a:p>
          <a:p>
            <a:r>
              <a:rPr lang="en-US" sz="1800" kern="0" dirty="0" smtClean="0"/>
              <a:t>Special </a:t>
            </a:r>
            <a:r>
              <a:rPr lang="en-US" sz="1800" kern="0" dirty="0"/>
              <a:t>Needs Planning for Modern </a:t>
            </a:r>
            <a:r>
              <a:rPr lang="en-US" sz="1800" kern="0" dirty="0" smtClean="0"/>
              <a:t>Families</a:t>
            </a:r>
          </a:p>
          <a:p>
            <a:pPr lvl="1"/>
            <a:r>
              <a:rPr lang="en-US" sz="1400" kern="0" dirty="0" smtClean="0"/>
              <a:t>Blended Families</a:t>
            </a:r>
          </a:p>
          <a:p>
            <a:pPr lvl="1"/>
            <a:r>
              <a:rPr lang="en-US" sz="1400" kern="0" dirty="0" smtClean="0"/>
              <a:t>Children and Grandchildren with Disabilities</a:t>
            </a:r>
          </a:p>
          <a:p>
            <a:pPr lvl="1"/>
            <a:r>
              <a:rPr lang="en-US" sz="1400" kern="0" dirty="0" smtClean="0"/>
              <a:t>Protecting Special Types of Property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180078" y="1115162"/>
            <a:ext cx="8746876" cy="4616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Electives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49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6632"/>
            <a:ext cx="8229600" cy="490066"/>
          </a:xfrm>
        </p:spPr>
        <p:txBody>
          <a:bodyPr/>
          <a:lstStyle/>
          <a:p>
            <a:r>
              <a:rPr lang="en-US" dirty="0" smtClean="0"/>
              <a:t>National Underwriter Publications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337323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Annuals</a:t>
            </a:r>
          </a:p>
          <a:p>
            <a:pPr lvl="1"/>
            <a:r>
              <a:rPr lang="en-US" sz="1800" dirty="0" smtClean="0"/>
              <a:t>Tax Facts</a:t>
            </a:r>
          </a:p>
          <a:p>
            <a:pPr lvl="1"/>
            <a:r>
              <a:rPr lang="en-US" sz="1800" dirty="0" smtClean="0"/>
              <a:t>Field </a:t>
            </a:r>
            <a:r>
              <a:rPr lang="en-US" sz="1800" dirty="0" smtClean="0"/>
              <a:t>Guide to Estate Planning</a:t>
            </a:r>
          </a:p>
          <a:p>
            <a:pPr lvl="1"/>
            <a:r>
              <a:rPr lang="en-US" sz="1800" dirty="0" smtClean="0"/>
              <a:t>ERISA Facts</a:t>
            </a:r>
          </a:p>
          <a:p>
            <a:pPr lvl="1"/>
            <a:r>
              <a:rPr lang="en-US" sz="1800" dirty="0" smtClean="0"/>
              <a:t>Social Security and Medicare Facts</a:t>
            </a:r>
          </a:p>
          <a:p>
            <a:pPr lvl="1"/>
            <a:r>
              <a:rPr lang="en-US" sz="1800" dirty="0" smtClean="0"/>
              <a:t>Retirement Plans Facts</a:t>
            </a:r>
          </a:p>
          <a:p>
            <a:pPr lvl="1"/>
            <a:r>
              <a:rPr lang="en-US" sz="1800" dirty="0" smtClean="0"/>
              <a:t>Healthcare Reform </a:t>
            </a:r>
            <a:r>
              <a:rPr lang="en-US" sz="1800" dirty="0" smtClean="0"/>
              <a:t>Facts</a:t>
            </a:r>
          </a:p>
          <a:p>
            <a:pPr lvl="1"/>
            <a:r>
              <a:rPr lang="en-US" sz="1800" dirty="0" smtClean="0"/>
              <a:t>Health Savings Account Facts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13" y="4038168"/>
            <a:ext cx="4041775" cy="167430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Advisor’s Guides</a:t>
            </a:r>
          </a:p>
          <a:p>
            <a:pPr lvl="1"/>
            <a:r>
              <a:rPr lang="en-US" sz="1800" dirty="0" smtClean="0"/>
              <a:t>Annuities</a:t>
            </a:r>
          </a:p>
          <a:p>
            <a:pPr lvl="1"/>
            <a:r>
              <a:rPr lang="en-US" sz="1800" dirty="0" smtClean="0"/>
              <a:t>Long-term Care</a:t>
            </a:r>
          </a:p>
          <a:p>
            <a:pPr lvl="1"/>
            <a:r>
              <a:rPr lang="en-US" sz="1800" dirty="0" smtClean="0"/>
              <a:t>Qualified and Nonqualified Retirement plans</a:t>
            </a:r>
            <a:endParaRPr lang="en-US" sz="1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645025" y="1052736"/>
            <a:ext cx="40417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/>
              <a:t>Tools &amp; Techniques Series</a:t>
            </a:r>
          </a:p>
          <a:p>
            <a:pPr lvl="1"/>
            <a:r>
              <a:rPr lang="en-US" sz="1800" kern="0" dirty="0" smtClean="0"/>
              <a:t>Estate Planning &amp; Estate Planning for Modern Families</a:t>
            </a:r>
          </a:p>
          <a:p>
            <a:pPr lvl="1"/>
            <a:r>
              <a:rPr lang="en-US" sz="1800" kern="0" dirty="0" smtClean="0"/>
              <a:t>Financial Planning</a:t>
            </a:r>
          </a:p>
          <a:p>
            <a:pPr lvl="1"/>
            <a:r>
              <a:rPr lang="en-US" sz="1800" kern="0" dirty="0" smtClean="0"/>
              <a:t>Income Tax Planning</a:t>
            </a:r>
          </a:p>
          <a:p>
            <a:pPr lvl="1"/>
            <a:r>
              <a:rPr lang="en-US" sz="1800" kern="0" dirty="0" smtClean="0"/>
              <a:t>Investment Planning</a:t>
            </a:r>
          </a:p>
          <a:p>
            <a:pPr lvl="1"/>
            <a:r>
              <a:rPr lang="en-US" sz="1800" kern="0" dirty="0" smtClean="0"/>
              <a:t>Life Insurance </a:t>
            </a:r>
            <a:br>
              <a:rPr lang="en-US" sz="1800" kern="0" dirty="0" smtClean="0"/>
            </a:br>
            <a:r>
              <a:rPr lang="en-US" sz="1800" kern="0" dirty="0" smtClean="0"/>
              <a:t>Planning</a:t>
            </a:r>
          </a:p>
          <a:p>
            <a:pPr lvl="1"/>
            <a:r>
              <a:rPr lang="en-US" sz="1800" kern="0" dirty="0" smtClean="0"/>
              <a:t>Charitable Planning</a:t>
            </a:r>
            <a:endParaRPr lang="en-US" sz="1800" kern="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645025" y="4038169"/>
            <a:ext cx="4041775" cy="16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BB205"/>
              </a:buClr>
              <a:buFont typeface="Times" pitchFamily="127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itchFamily="127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E181F"/>
              </a:buClr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/>
              <a:t>Academic Series</a:t>
            </a:r>
          </a:p>
          <a:p>
            <a:pPr lvl="1"/>
            <a:r>
              <a:rPr lang="en-US" sz="1800" kern="0" dirty="0" smtClean="0"/>
              <a:t>Principles of Estate Planning</a:t>
            </a:r>
          </a:p>
          <a:p>
            <a:pPr lvl="1"/>
            <a:r>
              <a:rPr lang="en-US" sz="1800" kern="0" dirty="0" smtClean="0"/>
              <a:t>Process of Financial Planning</a:t>
            </a:r>
          </a:p>
          <a:p>
            <a:pPr lvl="1"/>
            <a:r>
              <a:rPr lang="en-US" sz="1800" kern="0" dirty="0" smtClean="0"/>
              <a:t>Case Approach to Financial Planning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768905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Facts 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8" y="908720"/>
            <a:ext cx="5508104" cy="2742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501008"/>
            <a:ext cx="8229600" cy="537653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Four volumes: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Investments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Individuals &amp; Small Businesses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Insurance &amp; Employee Benefits (vols. 1-2)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Topically arranged </a:t>
            </a:r>
            <a:r>
              <a:rPr lang="en-US" sz="1800" dirty="0"/>
              <a:t>Q&amp;A </a:t>
            </a:r>
            <a:r>
              <a:rPr lang="en-US" sz="1800" dirty="0" smtClean="0"/>
              <a:t>format moving </a:t>
            </a:r>
            <a:r>
              <a:rPr lang="en-US" sz="1800" dirty="0"/>
              <a:t>from the simple to the </a:t>
            </a:r>
            <a:r>
              <a:rPr lang="en-US" sz="1800" dirty="0" smtClean="0"/>
              <a:t>complex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Extensive footnoting allows more in-depth research on a chosen topic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Planning </a:t>
            </a:r>
            <a:r>
              <a:rPr lang="en-US" sz="1800" dirty="0"/>
              <a:t>Points </a:t>
            </a:r>
            <a:r>
              <a:rPr lang="en-US" sz="1800" dirty="0" smtClean="0"/>
              <a:t>bring </a:t>
            </a:r>
            <a:r>
              <a:rPr lang="en-US" sz="1800" dirty="0"/>
              <a:t>the information to life through action-based </a:t>
            </a:r>
            <a:r>
              <a:rPr lang="en-US" sz="1800" dirty="0" smtClean="0"/>
              <a:t>examples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Substantive regulatory &amp; legal changes that occur after publication </a:t>
            </a:r>
            <a:r>
              <a:rPr lang="en-US" sz="1800" dirty="0" smtClean="0"/>
              <a:t>are posted </a:t>
            </a:r>
            <a:r>
              <a:rPr lang="en-US" sz="1800" dirty="0"/>
              <a:t>online</a:t>
            </a:r>
            <a:endParaRPr lang="en-US" sz="1800" dirty="0" smtClean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80432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Guide to Estate Planning,</a:t>
            </a:r>
            <a:br>
              <a:rPr lang="en-US" dirty="0" smtClean="0"/>
            </a:br>
            <a:r>
              <a:rPr lang="en-US" dirty="0" smtClean="0"/>
              <a:t>Business Planning &amp; Employee Benefits 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3057804" cy="407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124744"/>
            <a:ext cx="454684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Comprehensive quick-reference guide to critical wealth management topics: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Estate planning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Business planning</a:t>
            </a:r>
          </a:p>
          <a:p>
            <a:pPr marL="742950" lvl="1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Employee benefit planning</a:t>
            </a:r>
          </a:p>
          <a:p>
            <a:pPr marL="285750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Extensive cross-references to Tax Facts and other National Underwriter publications for referencing related concepts</a:t>
            </a:r>
          </a:p>
          <a:p>
            <a:pPr marL="285750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Easy-to-follow charts make complex transaction understandable</a:t>
            </a:r>
          </a:p>
          <a:p>
            <a:pPr marL="285750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Extensive excerpts form IRS publications and other third-party authorities provide answers in one place</a:t>
            </a:r>
          </a:p>
          <a:p>
            <a:pPr marL="285750" indent="-285750">
              <a:spcAft>
                <a:spcPts val="600"/>
              </a:spcAft>
              <a:buClr>
                <a:srgbClr val="C89F4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Expert advice on common strategies (and common mistakes)</a:t>
            </a:r>
          </a:p>
        </p:txBody>
      </p:sp>
    </p:spTree>
    <p:extLst>
      <p:ext uri="{BB962C8B-B14F-4D97-AF65-F5344CB8AC3E}">
        <p14:creationId xmlns:p14="http://schemas.microsoft.com/office/powerpoint/2010/main" val="4112548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sz="18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32366</TotalTime>
  <Words>1253</Words>
  <Application>Microsoft Office PowerPoint</Application>
  <PresentationFormat>On-screen Show (4:3)</PresentationFormat>
  <Paragraphs>200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PowerPoint Presentation</vt:lpstr>
      <vt:lpstr>Professional Publishing Division</vt:lpstr>
      <vt:lpstr>Editorial</vt:lpstr>
      <vt:lpstr>Continuing Education</vt:lpstr>
      <vt:lpstr>Master’s-level Wealth Management Curriculum</vt:lpstr>
      <vt:lpstr>Master’s-level Wealth Management Curriculum</vt:lpstr>
      <vt:lpstr>National Underwriter Publications</vt:lpstr>
      <vt:lpstr>Tax Facts </vt:lpstr>
      <vt:lpstr>Field Guide to Estate Planning, Business Planning &amp; Employee Benefits </vt:lpstr>
      <vt:lpstr>The Tools &amp; Techniques Series (Leimberg Library)</vt:lpstr>
      <vt:lpstr>The Tools &amp; Techniques of Estate Planning </vt:lpstr>
      <vt:lpstr>The Tools &amp; Techniques of Life Insurance Planning </vt:lpstr>
      <vt:lpstr>The Tools &amp; Techniques of Investment Planning and  The Tools &amp; Techniques of Financial Planning</vt:lpstr>
      <vt:lpstr>The Tools &amp; Techniques of Income Tax Planning </vt:lpstr>
      <vt:lpstr>The Tools &amp; Techniques of Charitable Planning </vt:lpstr>
      <vt:lpstr>The Tools &amp; Techniques of Insurance Planning and Risk Management </vt:lpstr>
      <vt:lpstr>The Process of Financial Planning The Case Approach to Financial Planning</vt:lpstr>
      <vt:lpstr>The Advisor’s Guide to Annuities </vt:lpstr>
      <vt:lpstr>PowerPoint Presentation</vt:lpstr>
    </vt:vector>
  </TitlesOfParts>
  <Company>American Lawyer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American Lawyer Media</dc:creator>
  <cp:lastModifiedBy>rcline</cp:lastModifiedBy>
  <cp:revision>887</cp:revision>
  <cp:lastPrinted>2015-06-02T12:11:13Z</cp:lastPrinted>
  <dcterms:created xsi:type="dcterms:W3CDTF">2012-10-19T18:53:12Z</dcterms:created>
  <dcterms:modified xsi:type="dcterms:W3CDTF">2015-07-06T20:15:35Z</dcterms:modified>
</cp:coreProperties>
</file>