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7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5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0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74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1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6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5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8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D2D86-276B-452E-940F-64BA1DA7A7DC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79438-2934-4EB4-A2C5-A5582281E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Security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Maximizing your Retirement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19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Following types of income not counted as “earnings” for the retirement test.</a:t>
            </a:r>
          </a:p>
          <a:p>
            <a:r>
              <a:rPr lang="en-US" dirty="0" smtClean="0"/>
              <a:t>Pensions and retirement pay</a:t>
            </a:r>
          </a:p>
          <a:p>
            <a:r>
              <a:rPr lang="en-US" dirty="0" smtClean="0"/>
              <a:t>Rentals from real estate</a:t>
            </a:r>
          </a:p>
          <a:p>
            <a:r>
              <a:rPr lang="en-US" dirty="0" smtClean="0"/>
              <a:t>Interest and dividends</a:t>
            </a:r>
          </a:p>
          <a:p>
            <a:r>
              <a:rPr lang="en-US" dirty="0" smtClean="0"/>
              <a:t>Retirement payments from a partnership</a:t>
            </a:r>
          </a:p>
          <a:p>
            <a:r>
              <a:rPr lang="en-US" dirty="0" smtClean="0"/>
              <a:t>Income from qualified plans</a:t>
            </a:r>
          </a:p>
          <a:p>
            <a:r>
              <a:rPr lang="en-US" dirty="0" smtClean="0"/>
              <a:t>Payments from IRAs and </a:t>
            </a:r>
            <a:r>
              <a:rPr lang="en-US" dirty="0" err="1" smtClean="0"/>
              <a:t>Keough</a:t>
            </a:r>
            <a:r>
              <a:rPr lang="en-US" dirty="0" smtClean="0"/>
              <a:t> plans</a:t>
            </a:r>
          </a:p>
          <a:p>
            <a:r>
              <a:rPr lang="en-US" dirty="0" smtClean="0"/>
              <a:t>401(K) and qualified plans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4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b="1" dirty="0" smtClean="0"/>
              <a:t>Taxation of Benefits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No income tax due if the only income     beneficiary has is social security benefits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- Income above the following amounts is subject to tax of up to 50% of the benefit amount: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$32,000 for married couples filing jointly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$0 for married couples filing separately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3133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-$25,000 for other taxpayers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Income above the following amounts is subject to a tax up to 85% of the benefit amount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$44,000 for married couples filing jointly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 $0 for married couples filing separately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 $34,000 for other taxpayers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28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 smtClean="0"/>
              <a:t>Maximizing Social Security Benefits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 File and Suspend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Primary earner files for benefits at normal  	retirement age and immediately requests that 	benefits be suspended.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Lower earner spouse files for spousal benefits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The primary earner gets some money flowing 	and gets to grow benefit payments at 8% per 	year</a:t>
            </a:r>
          </a:p>
        </p:txBody>
      </p:sp>
    </p:spTree>
    <p:extLst>
      <p:ext uri="{BB962C8B-B14F-4D97-AF65-F5344CB8AC3E}">
        <p14:creationId xmlns:p14="http://schemas.microsoft.com/office/powerpoint/2010/main" val="1988425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- Spouse can retroactively change mind and be given a lump sum payment for the suspended benefits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Allows anyone on your work record to draw benefits. Also creates safety net allowing someone to file and suspend and then later change mind.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- Disadvantage- precludes using of HSAs because Medicare does not allow for HSAs.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49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 - Cannot file and suspend until full retirement age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b="1" dirty="0" smtClean="0"/>
              <a:t>Restricted Application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Lower earner files for retirement benefits at normal retirement age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Higher earner files “restricted application”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4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for spousal benefits based on spouse’s earnings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Higher earner delays retirement age until age 70 to get 8% annual growth on earnings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File and suspend is filing based on own work record. Restricted application if filing for spousal benefits on someone else’s work record while continuing to 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61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Hybrid Approach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For spouses similar in age with one entitled to twice the benefits of the other spouse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Lower earner files at age 62 and collects individual benefits.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- When lower earner reaches normal retirement age, the higher earner files for spousal benefits but suspend collecting to age 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78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Two High Earner Strategy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-Lower earner spouse claims spousal benefits at full retirement age and switches to full retirement benefits at age 70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Higher earner files for benefits at normal retirement age but suspends until age 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634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Widows and Widowers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      - Survivor benefits can be collected at age 60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Defers individual benefits until age 70 when benefits are highest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92985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to Retire</a:t>
            </a:r>
          </a:p>
          <a:p>
            <a:r>
              <a:rPr lang="en-US" dirty="0" smtClean="0"/>
              <a:t>Working in Retirement</a:t>
            </a:r>
          </a:p>
          <a:p>
            <a:r>
              <a:rPr lang="en-US" dirty="0" smtClean="0"/>
              <a:t>Taxation of Social Security Benefits</a:t>
            </a:r>
          </a:p>
          <a:p>
            <a:r>
              <a:rPr lang="en-US" dirty="0" smtClean="0"/>
              <a:t>Strategies for Maximizing Benefits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043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1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When to Retire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Early Retirement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- Begins at Age 62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- Reduced as much as 30% of full 	 	   retirement age benefits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- If normal retirement age at 67, benefits   	   reduced roughly 13% if retiring at 65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0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If born in 1960 or after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Age 62- 70% of benefits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Age 63- 75% of benefits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Age 64- 80% of benefits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Age 65- 87% of benefits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Age 66- 93% of benefits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Age 67- 100% of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6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Normal Retirement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Age 65 if born in 1937 or before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Age 65 to 66 if born between 1938-1959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Age 67 if born in 1960 or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8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Delayed Retirement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Benefit amounts increase 8% per year 	on       	full retirement benefit amounts up until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age 70.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Retirees born in 1960 will receive 124% of 	full retirement age benefit amounts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 Delayed benefit credit available to 	surviving spouse of worker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4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Working in Retirement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If beneficiary has reached full retirement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age, no benefits are lost because of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earnings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If under full retirement age for full year,  	  no benefits will be lost if beneficiary   	  earns less than $15,720 for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1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   </a:t>
            </a:r>
            <a:r>
              <a:rPr lang="en-US" dirty="0" smtClean="0"/>
              <a:t>If under full retirement age for full year and 	earns </a:t>
            </a:r>
            <a:r>
              <a:rPr lang="en-US" dirty="0" smtClean="0"/>
              <a:t>more than $15,720 in 2015, one </a:t>
            </a:r>
            <a:r>
              <a:rPr lang="en-US" dirty="0" smtClean="0"/>
              <a:t>dollar of </a:t>
            </a:r>
            <a:r>
              <a:rPr lang="en-US" dirty="0" smtClean="0"/>
              <a:t>benefits are lost for each two </a:t>
            </a:r>
            <a:r>
              <a:rPr lang="en-US" dirty="0" smtClean="0"/>
              <a:t>dollars </a:t>
            </a:r>
            <a:r>
              <a:rPr lang="en-US" dirty="0" smtClean="0"/>
              <a:t>of </a:t>
            </a:r>
            <a:r>
              <a:rPr lang="en-US" dirty="0" smtClean="0"/>
              <a:t>earnings </a:t>
            </a:r>
            <a:r>
              <a:rPr lang="en-US" dirty="0" smtClean="0"/>
              <a:t>over that amount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7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Social 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/>
              <a:t>-	If </a:t>
            </a:r>
            <a:r>
              <a:rPr lang="en-US" dirty="0" smtClean="0"/>
              <a:t>reaching full retirement age in 2015, no     </a:t>
            </a:r>
            <a:r>
              <a:rPr lang="en-US" dirty="0" smtClean="0"/>
              <a:t>	benefits </a:t>
            </a:r>
            <a:r>
              <a:rPr lang="en-US" dirty="0" smtClean="0"/>
              <a:t>lost if earnings less than $41,880. Only </a:t>
            </a:r>
            <a:r>
              <a:rPr lang="en-US" dirty="0" smtClean="0"/>
              <a:t>	earnings </a:t>
            </a:r>
            <a:r>
              <a:rPr lang="en-US" b="1" dirty="0" smtClean="0"/>
              <a:t>before</a:t>
            </a:r>
            <a:r>
              <a:rPr lang="en-US" dirty="0" smtClean="0"/>
              <a:t> the month of retirement count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</a:t>
            </a:r>
            <a:r>
              <a:rPr lang="en-US" dirty="0" smtClean="0"/>
              <a:t>	If </a:t>
            </a:r>
            <a:r>
              <a:rPr lang="en-US" dirty="0" smtClean="0"/>
              <a:t>over the $41,880 limit, one dollar of </a:t>
            </a:r>
            <a:r>
              <a:rPr lang="en-US" dirty="0" smtClean="0"/>
              <a:t>	benefits 	will </a:t>
            </a:r>
            <a:r>
              <a:rPr lang="en-US" dirty="0" smtClean="0"/>
              <a:t>be lost for each three dollars </a:t>
            </a:r>
            <a:r>
              <a:rPr lang="en-US" dirty="0" smtClean="0"/>
              <a:t>of </a:t>
            </a:r>
            <a:r>
              <a:rPr lang="en-US" dirty="0" smtClean="0"/>
              <a:t>earnings </a:t>
            </a:r>
            <a:r>
              <a:rPr lang="en-US" dirty="0" smtClean="0"/>
              <a:t>	over 	$</a:t>
            </a:r>
            <a:r>
              <a:rPr lang="en-US" dirty="0" smtClean="0"/>
              <a:t>41,880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/>
              <a:t>  </a:t>
            </a:r>
            <a:r>
              <a:rPr lang="en-US" dirty="0" smtClean="0"/>
              <a:t>-      No </a:t>
            </a:r>
            <a:r>
              <a:rPr lang="en-US" dirty="0"/>
              <a:t>matter how much earned in 2015, no  </a:t>
            </a:r>
            <a:r>
              <a:rPr lang="en-US" dirty="0" smtClean="0"/>
              <a:t> 	benefits </a:t>
            </a:r>
            <a:r>
              <a:rPr lang="en-US" dirty="0"/>
              <a:t>lost for any month in the initial year 	of </a:t>
            </a:r>
            <a:r>
              <a:rPr lang="en-US" dirty="0" smtClean="0"/>
              <a:t>	retirement </a:t>
            </a:r>
            <a:r>
              <a:rPr lang="en-US" dirty="0"/>
              <a:t>if beneficiary does not earn 	more than </a:t>
            </a:r>
            <a:r>
              <a:rPr lang="en-US" dirty="0" smtClean="0"/>
              <a:t>	$</a:t>
            </a:r>
            <a:r>
              <a:rPr lang="en-US" dirty="0"/>
              <a:t>1,310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1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637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Social Security 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Maximizing Social Security Benefits</vt:lpstr>
      <vt:lpstr>PowerPoint Presentation</vt:lpstr>
    </vt:vector>
  </TitlesOfParts>
  <Company>Summit Business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</dc:title>
  <dc:creator>rcline</dc:creator>
  <cp:lastModifiedBy>rcline</cp:lastModifiedBy>
  <cp:revision>17</cp:revision>
  <dcterms:created xsi:type="dcterms:W3CDTF">2015-04-27T17:55:47Z</dcterms:created>
  <dcterms:modified xsi:type="dcterms:W3CDTF">2015-05-05T21:26:27Z</dcterms:modified>
</cp:coreProperties>
</file>