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1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312" r:id="rId22"/>
    <p:sldId id="276" r:id="rId23"/>
    <p:sldId id="313" r:id="rId24"/>
    <p:sldId id="275" r:id="rId25"/>
    <p:sldId id="277" r:id="rId26"/>
    <p:sldId id="314" r:id="rId27"/>
    <p:sldId id="278" r:id="rId28"/>
    <p:sldId id="315" r:id="rId29"/>
    <p:sldId id="279" r:id="rId30"/>
    <p:sldId id="280" r:id="rId31"/>
    <p:sldId id="316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1C154-B6F6-470F-9E57-9A022B70426C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68A0-8B07-47F0-A3C9-D849448AF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82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1C154-B6F6-470F-9E57-9A022B70426C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68A0-8B07-47F0-A3C9-D849448AF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86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1C154-B6F6-470F-9E57-9A022B70426C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68A0-8B07-47F0-A3C9-D849448AF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332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1C154-B6F6-470F-9E57-9A022B70426C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68A0-8B07-47F0-A3C9-D849448AF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4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1C154-B6F6-470F-9E57-9A022B70426C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68A0-8B07-47F0-A3C9-D849448AF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887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1C154-B6F6-470F-9E57-9A022B70426C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68A0-8B07-47F0-A3C9-D849448AF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98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1C154-B6F6-470F-9E57-9A022B70426C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68A0-8B07-47F0-A3C9-D849448AF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3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1C154-B6F6-470F-9E57-9A022B70426C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68A0-8B07-47F0-A3C9-D849448AF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767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1C154-B6F6-470F-9E57-9A022B70426C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68A0-8B07-47F0-A3C9-D849448AF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933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1C154-B6F6-470F-9E57-9A022B70426C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68A0-8B07-47F0-A3C9-D849448AF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809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1C154-B6F6-470F-9E57-9A022B70426C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68A0-8B07-47F0-A3C9-D849448AF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833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1C154-B6F6-470F-9E57-9A022B70426C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C68A0-8B07-47F0-A3C9-D849448AF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488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7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solidFill>
            <a:srgbClr val="FFFF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SECURITY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BENEFITS</a:t>
            </a:r>
            <a:endParaRPr 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2221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The higher earner delays retirement to age 70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and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allows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the higher earner to collect half of the spouses retirement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benefits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83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Surviving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Spouse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 Widow or widower entitled to survivor benefits as well as own individual benefits.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Survivors can collect benefits as young as 60 while deferring individual benefits to age 70 to allow individual benefits to reach their highest level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134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Working and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Collecting </a:t>
            </a:r>
            <a:b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Security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Benefits</a:t>
            </a:r>
            <a:endParaRPr 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If individual is collecting individual benefits but under full retirement age, the individual can make up to 15,480 in 2014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In the year individual reaches full retirement age, individual can earn $41,400 without losing benefits.  Also only months before retirement age count toward this amount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039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How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much Social Security benefits are lost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?</a:t>
            </a:r>
          </a:p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If more than $41,400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earned in 2014 before reaching full retirement age, $1 of benefits will be lost for each $3 of earnings over $41,400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If more than $15,480 earned in 2014 by individual under full retirement age for entire year, $1 of benefits lost for each $2 of earnings over $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15,480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047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What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counts as income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?</a:t>
            </a:r>
          </a:p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Can receive almost any amount of investment or passive income without loss of benefits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lvl="1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Pensions</a:t>
            </a:r>
          </a:p>
          <a:p>
            <a:pPr lvl="1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Retirement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income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lvl="1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Interest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and dividends from stocks and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bonds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3915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Security Benefits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Federal Income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Taxation</a:t>
            </a:r>
            <a:endParaRPr 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If the total amount of an individual’s income plus half of the Social Security benefits are more than the </a:t>
            </a:r>
            <a:r>
              <a:rPr lang="en-US" b="1" i="1" dirty="0">
                <a:solidFill>
                  <a:schemeClr val="accent4">
                    <a:lumMod val="50000"/>
                  </a:schemeClr>
                </a:solidFill>
              </a:rPr>
              <a:t>base amount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, 50% of the benefits are taxable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6430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What are base amounts?</a:t>
            </a:r>
          </a:p>
          <a:p>
            <a:pPr lvl="1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$32,000 for married couples filing jointly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lvl="1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$0 for married couples filing separately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lvl="1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$25,000 for all other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taxpayers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7830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85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% if income plus half of Social Security benefits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are: 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  <a:p>
            <a:pPr lvl="1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$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44,000 for married couples filing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jointly</a:t>
            </a:r>
            <a:endParaRPr lang="en-US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lvl="1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$0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for married filing separately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lvl="1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$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34,000 for other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taxpayers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6009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Voluntary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withholding is allowed on benefits by submitting a W-V4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9681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FFF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REVERSE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MORTGAGES</a:t>
            </a:r>
            <a:endParaRPr 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1383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Retirement Age </a:t>
            </a:r>
            <a:b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Collect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Security Benefits?</a:t>
            </a:r>
            <a:endParaRPr 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Early Retirement</a:t>
            </a:r>
          </a:p>
          <a:p>
            <a:pPr lvl="0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 Retirement benefits can begin as early as age 62 but benefits are reduced permanently in the range of 20-30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%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2198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Reverse Mortgage?</a:t>
            </a:r>
            <a:endParaRPr 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L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oan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where lender pays homeowner in a lump sum or regular payment while homeowner continues to live in the home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lvl="0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Loan becomes due with interest when homeowner moves, sells the house, reaches the end of a pre-selected loan period or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dies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475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Amounts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received under a reverse mortgage are not taxable and interest is not deductible until the load is paid in full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6806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 Consider </a:t>
            </a:r>
            <a:b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Reverse Mortgage?</a:t>
            </a:r>
            <a:endParaRPr 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Retirees who have cash flow difficulties from inadequate savings or some other financial difficulty with substantial equity in their home and who want to remain in their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home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7884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Can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be a good solution to a cash flow problem. 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lvl="0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A retiree, for example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may just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be able to meet monthly expenses but may need full time home care and a reverse mortgage can supply cash flow for this need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7426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Reverse </a:t>
            </a:r>
            <a:b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Mortgage Be Obtained?</a:t>
            </a:r>
            <a:endParaRPr 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Available through private sector but most borrowers use a Home Equity Conversion Mortgage (HECM)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lvl="0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Generally lower fees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lvl="0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Regulated by HUD and available only through an FHA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lender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0402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Characteristics </a:t>
            </a:r>
            <a:b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Reverse Mortgage?</a:t>
            </a:r>
            <a:endParaRPr 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Must be 62 years old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lvl="0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Retiree retains title to house and lender never own home even after retiree vacates the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property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401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Retiree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must continue to pay property taxes and insurance on the property.  Set aside is available. 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lvl="0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Repayment due when term of loan is due or surviving spouse leaves the home. 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9567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Amount of funds available depends upon age of youngest borrower, interest rate and up front costs.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lvl="0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Loan fees can be financed to avoid out of pocket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costs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9735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Loan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balance increases each time funds are accessed from line of credit or monthly payment.  Monthly service fee usually involved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lvl="0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Loans are non-recourse 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4991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Advantages of a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Reverse Mortgage</a:t>
            </a:r>
            <a:endParaRPr 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For individuals approaching 62 with little savings other than their home. Allows them to tap into cash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lvl="0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Helps pay for large unexpected and ongoing expenses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607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Full Retirement</a:t>
            </a:r>
          </a:p>
          <a:p>
            <a:pPr lvl="0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 Age 66 for Individuals reaching 62 in 2006-2016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lvl="0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  Age 67 for those reaching age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62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after 2022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8137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Disadvantages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a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Reverse Mortgage</a:t>
            </a:r>
            <a:endParaRPr 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Although popular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reverse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mortgages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have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grown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controversial because of lender fees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lvl="0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Government created the HECM Saver option in 2013 which has a cheaper up front mortgage insurance premium although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less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money is allowed to be borrowed under this option (10-18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%)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1347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No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monthly interest re-payment means interest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accumulates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5946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FFF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LONG-TERM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CARE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INSURANCE</a:t>
            </a:r>
            <a:endParaRPr 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9170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 Americans are living longer with real prospect of outliving their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savings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Average daily cost of nursing home care varies greatly across the country but averages $200 per day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Statistics show women in particular fear outliving their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savings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9098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Elements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Long-Term Care Policy</a:t>
            </a:r>
            <a:endParaRPr 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Tax qualified</a:t>
            </a:r>
          </a:p>
          <a:p>
            <a:pPr lvl="0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Most are sold as “tax qualified” plans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lvl="0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Benefits not taxable if don’t exceed $340 per day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lvl="0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Premiums are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deductible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9603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To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be “tax qualified” policy have specific definition of “chronically   ill”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lvl="0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Inability to perform without substantial assistance at least two of six activities of daily living (ADLs) for an expected period of 90 days OR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lvl="0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Need substantial supervision because of cognitive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impairment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5380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When benefits begin</a:t>
            </a:r>
          </a:p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Beneficiaries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must self-insure some number of days or months   (elimination period)  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Longer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the elimination period, the lower the premium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Elimination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period must be satisfied only once in the insured’s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lifetime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5033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Length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of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benefits</a:t>
            </a:r>
          </a:p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The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longer the benefit period, the greater the premium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Statistics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show most claims do not last longer than three years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Possible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for spouses to share each  other’s benefits period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92309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Inflation</a:t>
            </a:r>
          </a:p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Guaranteed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purchase option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lvl="1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Inflation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rider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lvl="1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Purchase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higher daily benefits than current costs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Most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pay for nursing homes, assisted living facilities and hospice care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3930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Disadvantages of LTC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Products</a:t>
            </a:r>
            <a:endParaRPr 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Individual long-term care insurance is expensive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lvl="0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Future rate increases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lvl="0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LTC policies cannot accumulate cash value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lvl="0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No value add feature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lvl="0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May not be obtainable if existing health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issue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175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Delaying Social Security benefits until age 70 will increase benefits at 8% per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year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from full retirement age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In all cases, individuals must sign up at age 65 to receive Medicare benefits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99426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Insurance In Combination </a:t>
            </a:r>
            <a:b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LTC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Coverage Work</a:t>
            </a:r>
            <a:endParaRPr 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Life insurance policy design to pay LTC benefits as acceleration of death benefits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lvl="0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Example:  Insured purchases a $300K death benefit. Policy advances percentage of benefit if LTC needed. Percentage selected at time of application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3374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If insured selects 2% payout, policy yields $6,000 per month for 60 months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lvl="0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If not LTC needed, full $300K payout to beneficiaries. If LTC needed, payout is subtracted from death amount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The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300K is paid out in both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cases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8991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Annuities in combination with long-term care insurance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lvl="0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Both address issue of living too long and running out of money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lvl="0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Combination policy creates long elimination period because individual withdraws own money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first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94439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Example: Client buys $50K annuity with additional $100K of long term care benefits.  If LTC needed, $50K used first followed by $100K for $150K payout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lvl="0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If LTC not needed, policy functions as annuity providing another return on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investment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35791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FFF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MEDICARE</a:t>
            </a:r>
            <a:endParaRPr 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046043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Part A- Hospital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insurance.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P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rovides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for institutional care (inpatient hospital care, skilled nursing home care and hospice care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)</a:t>
            </a:r>
            <a:endParaRPr lang="en-US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Part B- Medical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Insurance.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P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rovides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for physician’s services, outpatient hospital care, physical therapy and medical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equipment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84441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Part C- Alternative to Parts A and B and known as Medicare Advantage</a:t>
            </a:r>
            <a:endParaRPr lang="en-US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Part D- Prescription care coverage for a monthly premium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50548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Parts A and B vs. Medicare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Advantage</a:t>
            </a:r>
            <a:endParaRPr 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Under Parts A and B, recipient can go to almost any doctor or hospital. Recipient charged a fee and pays balance of what Medicare does not pay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lvl="0"/>
            <a:r>
              <a:rPr lang="en-US" b="1" dirty="0" err="1">
                <a:solidFill>
                  <a:schemeClr val="accent4">
                    <a:lumMod val="50000"/>
                  </a:schemeClr>
                </a:solidFill>
              </a:rPr>
              <a:t>Medigap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 can be purchased separately to cover costs not paid for by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Medicare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72061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Medicare Advantage use managed care (PPOs, HMOs and private fee-for-service payers) with networked providers.  More inclusive benefits than Medicare and often includes prescription drugs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lvl="0"/>
            <a:r>
              <a:rPr lang="en-US" b="1" dirty="0" err="1">
                <a:solidFill>
                  <a:schemeClr val="accent4">
                    <a:lumMod val="50000"/>
                  </a:schemeClr>
                </a:solidFill>
              </a:rPr>
              <a:t>Medigap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 not necessary and many plans prohibit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them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51699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 A Benefits</a:t>
            </a:r>
            <a:endParaRPr 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Inpatient care covered for up to 90 days for each “benefit period”</a:t>
            </a:r>
            <a:endParaRPr lang="en-US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lvl="0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Deductible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of $1,216 in 2014 for first 60 days and coinsurance of $304 for each day up to 30 days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lvl="0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Nursing home stays covered for up to 100 days in each benefit period.  Patient pays nothing for first 20 days and then $152 per day.  A 100 day stay would cost $12,160 in 2014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405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Maximizing Social Security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Benefits Between Spouses</a:t>
            </a:r>
            <a:endParaRPr lang="en-US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Spousal only benefits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sz="3000" b="1" dirty="0" smtClean="0">
                <a:solidFill>
                  <a:schemeClr val="accent4">
                    <a:lumMod val="50000"/>
                  </a:schemeClr>
                </a:solidFill>
              </a:rPr>
              <a:t>Individuals </a:t>
            </a:r>
            <a:r>
              <a:rPr lang="en-US" sz="3000" b="1" dirty="0">
                <a:solidFill>
                  <a:schemeClr val="accent4">
                    <a:lumMod val="50000"/>
                  </a:schemeClr>
                </a:solidFill>
              </a:rPr>
              <a:t>qualifying for both spousal and individual benefits AND are at full retirement age can choose which benefits to collect when filing</a:t>
            </a:r>
            <a:endParaRPr lang="en-US" sz="3000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sz="3000" b="1" dirty="0" smtClean="0">
                <a:solidFill>
                  <a:schemeClr val="accent4">
                    <a:lumMod val="50000"/>
                  </a:schemeClr>
                </a:solidFill>
              </a:rPr>
              <a:t>One </a:t>
            </a:r>
            <a:r>
              <a:rPr lang="en-US" sz="3000" b="1" dirty="0">
                <a:solidFill>
                  <a:schemeClr val="accent4">
                    <a:lumMod val="50000"/>
                  </a:schemeClr>
                </a:solidFill>
              </a:rPr>
              <a:t>option is to collect spousal benefits while allowing individual benefits to receive Delayed Retirement Credits (DRCs</a:t>
            </a:r>
            <a:r>
              <a:rPr lang="en-US" sz="3000" b="1" dirty="0" smtClean="0">
                <a:solidFill>
                  <a:schemeClr val="accent4">
                    <a:lumMod val="50000"/>
                  </a:schemeClr>
                </a:solidFill>
              </a:rPr>
              <a:t>)</a:t>
            </a:r>
            <a:endParaRPr lang="en-US" sz="3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03105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100 home care health visits after a stay in hospital or nursing facility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lvl="0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Medicare does not cover AT ALL for custodial care.  Care is custodial when primarily for purpose of helping patient with daily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living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38338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Part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Initial enrollment begins in a seven month calendar period which starts at the on the first day of the third month before the individual first becomes eligible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lvl="0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Can enroll later in an enrollment period running from January 1 to March 31 each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year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6900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Delaying enrollment will increase the premium when retiree does enroll.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lvl="0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For most individuals, premium is $104.90 per month with yearly deductible of $147.  Medicare pays 80% of approved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charges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31108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FFF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QUALIFIED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PLANS</a:t>
            </a:r>
            <a:endParaRPr 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791837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Distribution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Considerations</a:t>
            </a:r>
            <a:endParaRPr 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Lump-sum distributions trigger potential large tax liabilities and should be avoided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lvl="0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Do not have to take any distributions until age 70 ½. Qualified plan can continue to accumulate tax free even in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retirement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90223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No limitation on maximum distributions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lvl="0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Required minimum distributions  each year determined by dividing the qualified plan balance by the appropriate number in the lifetime RMD table provided in IRS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regulations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46462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Qualified plan distributions can extend over three life expectancies.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lvl="0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If the participant is married and dies before spouse, the spouse can roll the remaining balance into the spouse’s IRA and name a younger beneficiary.  At the spouse’s death, the younger beneficiary can continue the payments over the beneficiary’s life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expectancy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59453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Rollover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Considerations </a:t>
            </a:r>
            <a:b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IRA vs. Keeping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Existing Plan)</a:t>
            </a:r>
            <a:endParaRPr 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IRA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may offer more flexibility since retiree can shop for best plan and not dependent upon trustee decisions of qualified plan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Loans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may be available under the qualified plan not available in an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IRA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4293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Qualified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plans generally offer better asset protection against creditors and offers more protection in bankruptcy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Client’s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qualified plan needs to be examined closely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02416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Conversion from an IRA to a Roth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IRA</a:t>
            </a:r>
            <a:endParaRPr 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No limit on the amount of the rollover to Roth IRA. Can be a partial or total rollover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lvl="0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Rollover amount is included in gross income of the IRA holder for federal tax purposes and most state income tax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63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Individual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can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then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file for individual benefits at a later time up to the age of 70 and claim increased benefits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CAUTION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: In order to collect spousal benefits, the individual cannot have filed for individual benefits.  Only one spouse may be collecting spousal benefits.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85495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Distributions from the Roth IRA are tax free if held for five years and are made after 59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1/2,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death or disability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lvl="0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Clients who are required soon to take an RMD may mean traditional IRAs are less attractive because distributions are taxable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88353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No RMD required under Roth IRA and distributions are tax free and can be deferred until death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lvl="0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The client should pay tax on rollover with non-IRA funds to get the full benefit of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conversion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347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File and Suspend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Primary earner files for benefits at full retirement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age. </a:t>
            </a:r>
          </a:p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Spouse eligible for spousal benefits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Primary earner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suspends benefits for his/her retirement benefits until age 70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349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Individual can retroactively change his or her mind. 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R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eceive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a lump sum payment the individual would have received 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C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an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help provide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additional pool of savings in retirement  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733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Restricted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Application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Works well when there is disparity in income between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the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spouses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The lower earner files an application for benefits. 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Higher earner then files a “restricted application” for spousal benefits only on the spouse’s earnings record. 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617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2029</Words>
  <Application>Microsoft Office PowerPoint</Application>
  <PresentationFormat>On-screen Show (4:3)</PresentationFormat>
  <Paragraphs>165</Paragraphs>
  <Slides>61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Office Theme</vt:lpstr>
      <vt:lpstr>SOCIAL SECURITY BENEFITS</vt:lpstr>
      <vt:lpstr>What Is the Retirement Age  to Collect Social Security Benefits?</vt:lpstr>
      <vt:lpstr>PowerPoint Presentation</vt:lpstr>
      <vt:lpstr>PowerPoint Presentation</vt:lpstr>
      <vt:lpstr>Maximizing Social Security  Benefits Between Spouses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Working and Collecting  Social Security Benefits</vt:lpstr>
      <vt:lpstr>PowerPoint Presentation</vt:lpstr>
      <vt:lpstr>PowerPoint Presentation</vt:lpstr>
      <vt:lpstr>Social Security Benefits  and Federal Income Taxation</vt:lpstr>
      <vt:lpstr>PowerPoint Presentation</vt:lpstr>
      <vt:lpstr>PowerPoint Presentation</vt:lpstr>
      <vt:lpstr>PowerPoint Presentation</vt:lpstr>
      <vt:lpstr>REVERSE MORTGAGES</vt:lpstr>
      <vt:lpstr>What Is a Reverse Mortgage?</vt:lpstr>
      <vt:lpstr>PowerPoint Presentation</vt:lpstr>
      <vt:lpstr>Who Should Consider  a Reverse Mortgage?</vt:lpstr>
      <vt:lpstr>PowerPoint Presentation</vt:lpstr>
      <vt:lpstr>Where Can a Reverse  Mortgage Be Obtained?</vt:lpstr>
      <vt:lpstr>What Are the Characteristics  of a Reverse Mortgage?</vt:lpstr>
      <vt:lpstr>PowerPoint Presentation</vt:lpstr>
      <vt:lpstr>PowerPoint Presentation</vt:lpstr>
      <vt:lpstr>PowerPoint Presentation</vt:lpstr>
      <vt:lpstr>Advantages of a Reverse Mortgage</vt:lpstr>
      <vt:lpstr>Disadvantages of a Reverse Mortgage</vt:lpstr>
      <vt:lpstr>PowerPoint Presentation</vt:lpstr>
      <vt:lpstr>LONG-TERM  HEALTH CARE INSURANCE</vt:lpstr>
      <vt:lpstr>PowerPoint Presentation</vt:lpstr>
      <vt:lpstr>Design Elements of  a Long-Term Care Policy</vt:lpstr>
      <vt:lpstr>PowerPoint Presentation</vt:lpstr>
      <vt:lpstr>PowerPoint Presentation</vt:lpstr>
      <vt:lpstr>PowerPoint Presentation</vt:lpstr>
      <vt:lpstr>PowerPoint Presentation</vt:lpstr>
      <vt:lpstr>Disadvantages of LTC Products</vt:lpstr>
      <vt:lpstr>Life Insurance In Combination  with LTC Coverage Work</vt:lpstr>
      <vt:lpstr>PowerPoint Presentation</vt:lpstr>
      <vt:lpstr>PowerPoint Presentation</vt:lpstr>
      <vt:lpstr>PowerPoint Presentation</vt:lpstr>
      <vt:lpstr>MEDICARE</vt:lpstr>
      <vt:lpstr>PowerPoint Presentation</vt:lpstr>
      <vt:lpstr>PowerPoint Presentation</vt:lpstr>
      <vt:lpstr>Parts A and B vs. Medicare Advantage</vt:lpstr>
      <vt:lpstr>PowerPoint Presentation</vt:lpstr>
      <vt:lpstr>Part A Benefits</vt:lpstr>
      <vt:lpstr>PowerPoint Presentation</vt:lpstr>
      <vt:lpstr> Part B</vt:lpstr>
      <vt:lpstr>PowerPoint Presentation</vt:lpstr>
      <vt:lpstr>QUALIFIED PLANS</vt:lpstr>
      <vt:lpstr>Distribution Considerations</vt:lpstr>
      <vt:lpstr>PowerPoint Presentation</vt:lpstr>
      <vt:lpstr>PowerPoint Presentation</vt:lpstr>
      <vt:lpstr>Rollover Considerations  (IRA vs. Keeping In Existing Plan)</vt:lpstr>
      <vt:lpstr>PowerPoint Presentation</vt:lpstr>
      <vt:lpstr>Conversion from an IRA to a Roth IRA</vt:lpstr>
      <vt:lpstr>PowerPoint Presentation</vt:lpstr>
      <vt:lpstr>PowerPoint Presentation</vt:lpstr>
    </vt:vector>
  </TitlesOfParts>
  <Company>Summit Business Media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SECURITY BENEFITS</dc:title>
  <dc:creator>ebrunner</dc:creator>
  <cp:lastModifiedBy>rcline</cp:lastModifiedBy>
  <cp:revision>29</cp:revision>
  <dcterms:created xsi:type="dcterms:W3CDTF">2014-07-14T17:00:29Z</dcterms:created>
  <dcterms:modified xsi:type="dcterms:W3CDTF">2014-07-15T15:58:00Z</dcterms:modified>
</cp:coreProperties>
</file>